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396" r:id="rId3"/>
    <p:sldId id="401" r:id="rId4"/>
    <p:sldId id="402" r:id="rId5"/>
    <p:sldId id="399" r:id="rId6"/>
    <p:sldId id="404" r:id="rId7"/>
    <p:sldId id="408" r:id="rId8"/>
    <p:sldId id="397" r:id="rId9"/>
    <p:sldId id="406" r:id="rId10"/>
    <p:sldId id="400" r:id="rId11"/>
    <p:sldId id="384" r:id="rId12"/>
    <p:sldId id="358" r:id="rId13"/>
    <p:sldId id="378" r:id="rId14"/>
    <p:sldId id="393" r:id="rId15"/>
    <p:sldId id="394" r:id="rId16"/>
    <p:sldId id="409" r:id="rId17"/>
    <p:sldId id="410" r:id="rId18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7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E6C6E3-AF16-48D0-A23E-E3E587F787A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14AE4-C1BF-43EC-96B2-C6C5E3A8305E}">
      <dgm:prSet phldrT="[Text]"/>
      <dgm:spPr/>
      <dgm:t>
        <a:bodyPr/>
        <a:lstStyle/>
        <a:p>
          <a:r>
            <a:rPr lang="en-US" dirty="0" smtClean="0"/>
            <a:t>Review map on site </a:t>
          </a:r>
          <a:endParaRPr lang="en-US" dirty="0"/>
        </a:p>
      </dgm:t>
    </dgm:pt>
    <dgm:pt modelId="{4D6A43CA-5291-4E1D-8B29-03ED9E6B662B}" type="parTrans" cxnId="{2C9EF22D-BB36-48C8-BB80-0C7D82DD5DA4}">
      <dgm:prSet/>
      <dgm:spPr/>
      <dgm:t>
        <a:bodyPr/>
        <a:lstStyle/>
        <a:p>
          <a:endParaRPr lang="en-US"/>
        </a:p>
      </dgm:t>
    </dgm:pt>
    <dgm:pt modelId="{041519FB-0EFC-493E-B00C-8E22502200DF}" type="sibTrans" cxnId="{2C9EF22D-BB36-48C8-BB80-0C7D82DD5DA4}">
      <dgm:prSet/>
      <dgm:spPr>
        <a:ln w="57150"/>
      </dgm:spPr>
      <dgm:t>
        <a:bodyPr/>
        <a:lstStyle/>
        <a:p>
          <a:endParaRPr lang="en-US"/>
        </a:p>
      </dgm:t>
    </dgm:pt>
    <dgm:pt modelId="{A4224267-1377-4A30-84C4-FCAB2FA84070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Record location of newly observed species on timecard</a:t>
          </a:r>
          <a:endParaRPr lang="en-US" dirty="0"/>
        </a:p>
      </dgm:t>
    </dgm:pt>
    <dgm:pt modelId="{92926635-D35F-475B-8BAB-B73D8E8BCC35}" type="parTrans" cxnId="{704A1E02-303B-4D1E-8248-E1DA23F172F8}">
      <dgm:prSet/>
      <dgm:spPr/>
      <dgm:t>
        <a:bodyPr/>
        <a:lstStyle/>
        <a:p>
          <a:endParaRPr lang="en-US"/>
        </a:p>
      </dgm:t>
    </dgm:pt>
    <dgm:pt modelId="{D032409B-1BF8-4464-B0CE-4B51B0C6B4B2}" type="sibTrans" cxnId="{704A1E02-303B-4D1E-8248-E1DA23F172F8}">
      <dgm:prSet/>
      <dgm:spPr>
        <a:ln w="57150"/>
      </dgm:spPr>
      <dgm:t>
        <a:bodyPr/>
        <a:lstStyle/>
        <a:p>
          <a:endParaRPr lang="en-US"/>
        </a:p>
      </dgm:t>
    </dgm:pt>
    <dgm:pt modelId="{ED03F52E-8BB7-4BFD-98AB-79CC4D5B6259}">
      <dgm:prSet phldrT="[Text]"/>
      <dgm:spPr/>
      <dgm:t>
        <a:bodyPr/>
        <a:lstStyle/>
        <a:p>
          <a:r>
            <a:rPr lang="en-US" dirty="0" smtClean="0"/>
            <a:t>Office will process timecard</a:t>
          </a:r>
          <a:endParaRPr lang="en-US" dirty="0"/>
        </a:p>
      </dgm:t>
    </dgm:pt>
    <dgm:pt modelId="{CFDF85B4-4552-4313-86AB-70C1760DBC4E}" type="parTrans" cxnId="{0E2E9357-1B52-4B2E-9D3A-576F373CFACD}">
      <dgm:prSet/>
      <dgm:spPr/>
      <dgm:t>
        <a:bodyPr/>
        <a:lstStyle/>
        <a:p>
          <a:endParaRPr lang="en-US"/>
        </a:p>
      </dgm:t>
    </dgm:pt>
    <dgm:pt modelId="{73AE9144-73BF-47B5-AF6A-97478D8859B8}" type="sibTrans" cxnId="{0E2E9357-1B52-4B2E-9D3A-576F373CFACD}">
      <dgm:prSet/>
      <dgm:spPr>
        <a:ln w="57150"/>
      </dgm:spPr>
      <dgm:t>
        <a:bodyPr/>
        <a:lstStyle/>
        <a:p>
          <a:endParaRPr lang="en-US"/>
        </a:p>
      </dgm:t>
    </dgm:pt>
    <dgm:pt modelId="{B4F14F37-3E17-4C18-9419-940E46A9D6CD}">
      <dgm:prSet phldrT="[Text]"/>
      <dgm:spPr/>
      <dgm:t>
        <a:bodyPr/>
        <a:lstStyle/>
        <a:p>
          <a:r>
            <a:rPr lang="en-US" dirty="0" smtClean="0"/>
            <a:t>Data received is uploaded to GIS database</a:t>
          </a:r>
          <a:endParaRPr lang="en-US" dirty="0"/>
        </a:p>
      </dgm:t>
    </dgm:pt>
    <dgm:pt modelId="{0485BF02-CF2B-4266-8779-AF8AE21E800B}" type="parTrans" cxnId="{A4EDE8D5-C03A-4B97-8A69-00CED4C9E393}">
      <dgm:prSet/>
      <dgm:spPr/>
      <dgm:t>
        <a:bodyPr/>
        <a:lstStyle/>
        <a:p>
          <a:endParaRPr lang="en-US"/>
        </a:p>
      </dgm:t>
    </dgm:pt>
    <dgm:pt modelId="{EF4EB715-7737-4C8D-939F-A216AF2F9C34}" type="sibTrans" cxnId="{A4EDE8D5-C03A-4B97-8A69-00CED4C9E393}">
      <dgm:prSet/>
      <dgm:spPr>
        <a:ln w="57150"/>
      </dgm:spPr>
      <dgm:t>
        <a:bodyPr/>
        <a:lstStyle/>
        <a:p>
          <a:endParaRPr lang="en-US"/>
        </a:p>
      </dgm:t>
    </dgm:pt>
    <dgm:pt modelId="{EB45FCA0-5186-4198-B0EF-1C72DF834CA7}">
      <dgm:prSet/>
      <dgm:spPr/>
      <dgm:t>
        <a:bodyPr/>
        <a:lstStyle/>
        <a:p>
          <a:r>
            <a:rPr lang="en-US" dirty="0" smtClean="0"/>
            <a:t>Print Map</a:t>
          </a:r>
          <a:endParaRPr lang="en-US" dirty="0"/>
        </a:p>
      </dgm:t>
    </dgm:pt>
    <dgm:pt modelId="{CC5FA2D3-37B8-4CE3-8ABD-E0B260392C59}" type="parTrans" cxnId="{3B080EE1-7753-4370-967F-1EB217C96442}">
      <dgm:prSet/>
      <dgm:spPr/>
      <dgm:t>
        <a:bodyPr/>
        <a:lstStyle/>
        <a:p>
          <a:endParaRPr lang="en-US"/>
        </a:p>
      </dgm:t>
    </dgm:pt>
    <dgm:pt modelId="{0AE64493-5389-4923-814F-396D1BB336BC}" type="sibTrans" cxnId="{3B080EE1-7753-4370-967F-1EB217C96442}">
      <dgm:prSet/>
      <dgm:spPr>
        <a:ln w="57150"/>
      </dgm:spPr>
      <dgm:t>
        <a:bodyPr/>
        <a:lstStyle/>
        <a:p>
          <a:endParaRPr lang="en-US"/>
        </a:p>
      </dgm:t>
    </dgm:pt>
    <dgm:pt modelId="{33331394-6B22-4D87-AD6C-E717F6CC1BD0}">
      <dgm:prSet/>
      <dgm:spPr/>
      <dgm:t>
        <a:bodyPr/>
        <a:lstStyle/>
        <a:p>
          <a:r>
            <a:rPr lang="en-US" dirty="0" smtClean="0"/>
            <a:t>Data received is available to view on map</a:t>
          </a:r>
          <a:endParaRPr lang="en-US" dirty="0"/>
        </a:p>
      </dgm:t>
    </dgm:pt>
    <dgm:pt modelId="{0DABC99E-2984-466B-97B1-52C3AF8A5FB1}" type="parTrans" cxnId="{3EA51493-503F-483B-B133-4A0394D6F25D}">
      <dgm:prSet/>
      <dgm:spPr/>
      <dgm:t>
        <a:bodyPr/>
        <a:lstStyle/>
        <a:p>
          <a:endParaRPr lang="en-US"/>
        </a:p>
      </dgm:t>
    </dgm:pt>
    <dgm:pt modelId="{D0C24EED-D581-4659-A668-BFD8191D218B}" type="sibTrans" cxnId="{3EA51493-503F-483B-B133-4A0394D6F25D}">
      <dgm:prSet/>
      <dgm:spPr>
        <a:ln w="57150"/>
      </dgm:spPr>
      <dgm:t>
        <a:bodyPr/>
        <a:lstStyle/>
        <a:p>
          <a:endParaRPr lang="en-US"/>
        </a:p>
      </dgm:t>
    </dgm:pt>
    <dgm:pt modelId="{81FDEA52-231B-4F0C-A906-2914686D0B76}" type="pres">
      <dgm:prSet presAssocID="{3CE6C6E3-AF16-48D0-A23E-E3E587F787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D6A09F-3637-480A-9C37-B5F5CBDE6E03}" type="pres">
      <dgm:prSet presAssocID="{EB45FCA0-5186-4198-B0EF-1C72DF834CA7}" presName="node" presStyleLbl="node1" presStyleIdx="0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58C8B-DF9F-40C9-BE48-9EE78C70BB3D}" type="pres">
      <dgm:prSet presAssocID="{EB45FCA0-5186-4198-B0EF-1C72DF834CA7}" presName="spNode" presStyleCnt="0"/>
      <dgm:spPr/>
    </dgm:pt>
    <dgm:pt modelId="{B3BB1A41-0781-4C67-ADC2-1BC3034A8107}" type="pres">
      <dgm:prSet presAssocID="{0AE64493-5389-4923-814F-396D1BB336BC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526F871-E008-49FE-9ADA-B8D41F6A7548}" type="pres">
      <dgm:prSet presAssocID="{5DA14AE4-C1BF-43EC-96B2-C6C5E3A8305E}" presName="node" presStyleLbl="node1" presStyleIdx="1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E8528-DD3E-45CA-A7BF-2B28EE0F3745}" type="pres">
      <dgm:prSet presAssocID="{5DA14AE4-C1BF-43EC-96B2-C6C5E3A8305E}" presName="spNode" presStyleCnt="0"/>
      <dgm:spPr/>
    </dgm:pt>
    <dgm:pt modelId="{E1BF4E71-81FB-4BFB-8656-C3F29107EA53}" type="pres">
      <dgm:prSet presAssocID="{041519FB-0EFC-493E-B00C-8E22502200DF}" presName="sibTrans" presStyleLbl="sibTrans1D1" presStyleIdx="1" presStyleCnt="6"/>
      <dgm:spPr/>
      <dgm:t>
        <a:bodyPr/>
        <a:lstStyle/>
        <a:p>
          <a:endParaRPr lang="en-US"/>
        </a:p>
      </dgm:t>
    </dgm:pt>
    <dgm:pt modelId="{E6F12560-7CBA-456C-8A24-FA4BBB0A20C4}" type="pres">
      <dgm:prSet presAssocID="{A4224267-1377-4A30-84C4-FCAB2FA84070}" presName="node" presStyleLbl="node1" presStyleIdx="2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467847-5D80-4CEE-BA4E-57E57AC2EA9E}" type="pres">
      <dgm:prSet presAssocID="{A4224267-1377-4A30-84C4-FCAB2FA84070}" presName="spNode" presStyleCnt="0"/>
      <dgm:spPr/>
    </dgm:pt>
    <dgm:pt modelId="{83DF705F-43D1-4152-8E8C-1E8FBE8068A3}" type="pres">
      <dgm:prSet presAssocID="{D032409B-1BF8-4464-B0CE-4B51B0C6B4B2}" presName="sibTrans" presStyleLbl="sibTrans1D1" presStyleIdx="2" presStyleCnt="6"/>
      <dgm:spPr/>
      <dgm:t>
        <a:bodyPr/>
        <a:lstStyle/>
        <a:p>
          <a:endParaRPr lang="en-US"/>
        </a:p>
      </dgm:t>
    </dgm:pt>
    <dgm:pt modelId="{93C6B6B8-6FCF-4B9B-89A1-AD56F30F1304}" type="pres">
      <dgm:prSet presAssocID="{ED03F52E-8BB7-4BFD-98AB-79CC4D5B6259}" presName="node" presStyleLbl="node1" presStyleIdx="3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CB4DF-C679-48AA-8BAD-FBEF3F63FF2D}" type="pres">
      <dgm:prSet presAssocID="{ED03F52E-8BB7-4BFD-98AB-79CC4D5B6259}" presName="spNode" presStyleCnt="0"/>
      <dgm:spPr/>
    </dgm:pt>
    <dgm:pt modelId="{15FBBD77-28B2-46E8-8B00-F98BF5417115}" type="pres">
      <dgm:prSet presAssocID="{73AE9144-73BF-47B5-AF6A-97478D8859B8}" presName="sibTrans" presStyleLbl="sibTrans1D1" presStyleIdx="3" presStyleCnt="6"/>
      <dgm:spPr/>
      <dgm:t>
        <a:bodyPr/>
        <a:lstStyle/>
        <a:p>
          <a:endParaRPr lang="en-US"/>
        </a:p>
      </dgm:t>
    </dgm:pt>
    <dgm:pt modelId="{A64FE1F7-CC59-479C-9398-DD9127CB7ECE}" type="pres">
      <dgm:prSet presAssocID="{B4F14F37-3E17-4C18-9419-940E46A9D6CD}" presName="node" presStyleLbl="node1" presStyleIdx="4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DA96E-49DD-4547-93FA-61405F0F4CEE}" type="pres">
      <dgm:prSet presAssocID="{B4F14F37-3E17-4C18-9419-940E46A9D6CD}" presName="spNode" presStyleCnt="0"/>
      <dgm:spPr/>
    </dgm:pt>
    <dgm:pt modelId="{7713D9B1-AB38-4AF0-A37B-564CFFD561DC}" type="pres">
      <dgm:prSet presAssocID="{EF4EB715-7737-4C8D-939F-A216AF2F9C34}" presName="sibTrans" presStyleLbl="sibTrans1D1" presStyleIdx="4" presStyleCnt="6"/>
      <dgm:spPr/>
      <dgm:t>
        <a:bodyPr/>
        <a:lstStyle/>
        <a:p>
          <a:endParaRPr lang="en-US"/>
        </a:p>
      </dgm:t>
    </dgm:pt>
    <dgm:pt modelId="{5ABFE7B1-B9B3-42C3-A0D3-29895DAC2EEE}" type="pres">
      <dgm:prSet presAssocID="{33331394-6B22-4D87-AD6C-E717F6CC1BD0}" presName="node" presStyleLbl="node1" presStyleIdx="5" presStyleCnt="6" custScaleX="124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6EC27-F03D-42FD-B237-3FA150EEBFF4}" type="pres">
      <dgm:prSet presAssocID="{33331394-6B22-4D87-AD6C-E717F6CC1BD0}" presName="spNode" presStyleCnt="0"/>
      <dgm:spPr/>
    </dgm:pt>
    <dgm:pt modelId="{691317E9-9E7B-493B-B814-193E29CD9E5D}" type="pres">
      <dgm:prSet presAssocID="{D0C24EED-D581-4659-A668-BFD8191D218B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10C69D8-D73E-4176-A81C-BCC0E7DF10D7}" type="presOf" srcId="{EB45FCA0-5186-4198-B0EF-1C72DF834CA7}" destId="{11D6A09F-3637-480A-9C37-B5F5CBDE6E03}" srcOrd="0" destOrd="0" presId="urn:microsoft.com/office/officeart/2005/8/layout/cycle5"/>
    <dgm:cxn modelId="{7A95799C-CDD6-4F45-B909-1C143073E6B9}" type="presOf" srcId="{B4F14F37-3E17-4C18-9419-940E46A9D6CD}" destId="{A64FE1F7-CC59-479C-9398-DD9127CB7ECE}" srcOrd="0" destOrd="0" presId="urn:microsoft.com/office/officeart/2005/8/layout/cycle5"/>
    <dgm:cxn modelId="{96267786-8270-4812-9F1C-C4DF32BDABF2}" type="presOf" srcId="{3CE6C6E3-AF16-48D0-A23E-E3E587F787A8}" destId="{81FDEA52-231B-4F0C-A906-2914686D0B76}" srcOrd="0" destOrd="0" presId="urn:microsoft.com/office/officeart/2005/8/layout/cycle5"/>
    <dgm:cxn modelId="{E24707D7-E524-41C0-BF60-90BA45B7D085}" type="presOf" srcId="{D0C24EED-D581-4659-A668-BFD8191D218B}" destId="{691317E9-9E7B-493B-B814-193E29CD9E5D}" srcOrd="0" destOrd="0" presId="urn:microsoft.com/office/officeart/2005/8/layout/cycle5"/>
    <dgm:cxn modelId="{5B0C2C5B-BD24-4D21-B11A-6CD4BCDACD58}" type="presOf" srcId="{33331394-6B22-4D87-AD6C-E717F6CC1BD0}" destId="{5ABFE7B1-B9B3-42C3-A0D3-29895DAC2EEE}" srcOrd="0" destOrd="0" presId="urn:microsoft.com/office/officeart/2005/8/layout/cycle5"/>
    <dgm:cxn modelId="{2C9EF22D-BB36-48C8-BB80-0C7D82DD5DA4}" srcId="{3CE6C6E3-AF16-48D0-A23E-E3E587F787A8}" destId="{5DA14AE4-C1BF-43EC-96B2-C6C5E3A8305E}" srcOrd="1" destOrd="0" parTransId="{4D6A43CA-5291-4E1D-8B29-03ED9E6B662B}" sibTransId="{041519FB-0EFC-493E-B00C-8E22502200DF}"/>
    <dgm:cxn modelId="{3EA51493-503F-483B-B133-4A0394D6F25D}" srcId="{3CE6C6E3-AF16-48D0-A23E-E3E587F787A8}" destId="{33331394-6B22-4D87-AD6C-E717F6CC1BD0}" srcOrd="5" destOrd="0" parTransId="{0DABC99E-2984-466B-97B1-52C3AF8A5FB1}" sibTransId="{D0C24EED-D581-4659-A668-BFD8191D218B}"/>
    <dgm:cxn modelId="{0959B4DB-5AFD-46E9-A671-9ADCA138C58E}" type="presOf" srcId="{041519FB-0EFC-493E-B00C-8E22502200DF}" destId="{E1BF4E71-81FB-4BFB-8656-C3F29107EA53}" srcOrd="0" destOrd="0" presId="urn:microsoft.com/office/officeart/2005/8/layout/cycle5"/>
    <dgm:cxn modelId="{3B080EE1-7753-4370-967F-1EB217C96442}" srcId="{3CE6C6E3-AF16-48D0-A23E-E3E587F787A8}" destId="{EB45FCA0-5186-4198-B0EF-1C72DF834CA7}" srcOrd="0" destOrd="0" parTransId="{CC5FA2D3-37B8-4CE3-8ABD-E0B260392C59}" sibTransId="{0AE64493-5389-4923-814F-396D1BB336BC}"/>
    <dgm:cxn modelId="{7DE5B29D-DAEE-4B68-923B-576142BDC730}" type="presOf" srcId="{D032409B-1BF8-4464-B0CE-4B51B0C6B4B2}" destId="{83DF705F-43D1-4152-8E8C-1E8FBE8068A3}" srcOrd="0" destOrd="0" presId="urn:microsoft.com/office/officeart/2005/8/layout/cycle5"/>
    <dgm:cxn modelId="{20331AAC-7280-4608-989A-5B9BFFDEC21B}" type="presOf" srcId="{5DA14AE4-C1BF-43EC-96B2-C6C5E3A8305E}" destId="{4526F871-E008-49FE-9ADA-B8D41F6A7548}" srcOrd="0" destOrd="0" presId="urn:microsoft.com/office/officeart/2005/8/layout/cycle5"/>
    <dgm:cxn modelId="{FB5FD410-6ADB-4CE6-8627-B88880910AA7}" type="presOf" srcId="{0AE64493-5389-4923-814F-396D1BB336BC}" destId="{B3BB1A41-0781-4C67-ADC2-1BC3034A8107}" srcOrd="0" destOrd="0" presId="urn:microsoft.com/office/officeart/2005/8/layout/cycle5"/>
    <dgm:cxn modelId="{D90FE9C0-78F1-468B-9D62-CEE3329B774B}" type="presOf" srcId="{ED03F52E-8BB7-4BFD-98AB-79CC4D5B6259}" destId="{93C6B6B8-6FCF-4B9B-89A1-AD56F30F1304}" srcOrd="0" destOrd="0" presId="urn:microsoft.com/office/officeart/2005/8/layout/cycle5"/>
    <dgm:cxn modelId="{A4EDE8D5-C03A-4B97-8A69-00CED4C9E393}" srcId="{3CE6C6E3-AF16-48D0-A23E-E3E587F787A8}" destId="{B4F14F37-3E17-4C18-9419-940E46A9D6CD}" srcOrd="4" destOrd="0" parTransId="{0485BF02-CF2B-4266-8779-AF8AE21E800B}" sibTransId="{EF4EB715-7737-4C8D-939F-A216AF2F9C34}"/>
    <dgm:cxn modelId="{704A1E02-303B-4D1E-8248-E1DA23F172F8}" srcId="{3CE6C6E3-AF16-48D0-A23E-E3E587F787A8}" destId="{A4224267-1377-4A30-84C4-FCAB2FA84070}" srcOrd="2" destOrd="0" parTransId="{92926635-D35F-475B-8BAB-B73D8E8BCC35}" sibTransId="{D032409B-1BF8-4464-B0CE-4B51B0C6B4B2}"/>
    <dgm:cxn modelId="{C1954AB9-93ED-4902-A798-E3EBDC6C1D21}" type="presOf" srcId="{73AE9144-73BF-47B5-AF6A-97478D8859B8}" destId="{15FBBD77-28B2-46E8-8B00-F98BF5417115}" srcOrd="0" destOrd="0" presId="urn:microsoft.com/office/officeart/2005/8/layout/cycle5"/>
    <dgm:cxn modelId="{0E2E9357-1B52-4B2E-9D3A-576F373CFACD}" srcId="{3CE6C6E3-AF16-48D0-A23E-E3E587F787A8}" destId="{ED03F52E-8BB7-4BFD-98AB-79CC4D5B6259}" srcOrd="3" destOrd="0" parTransId="{CFDF85B4-4552-4313-86AB-70C1760DBC4E}" sibTransId="{73AE9144-73BF-47B5-AF6A-97478D8859B8}"/>
    <dgm:cxn modelId="{33AD9C42-4CA8-49EC-8EA0-7B0A080E6EE0}" type="presOf" srcId="{EF4EB715-7737-4C8D-939F-A216AF2F9C34}" destId="{7713D9B1-AB38-4AF0-A37B-564CFFD561DC}" srcOrd="0" destOrd="0" presId="urn:microsoft.com/office/officeart/2005/8/layout/cycle5"/>
    <dgm:cxn modelId="{C8737322-09BA-4341-A49B-9F0F4F56A570}" type="presOf" srcId="{A4224267-1377-4A30-84C4-FCAB2FA84070}" destId="{E6F12560-7CBA-456C-8A24-FA4BBB0A20C4}" srcOrd="0" destOrd="0" presId="urn:microsoft.com/office/officeart/2005/8/layout/cycle5"/>
    <dgm:cxn modelId="{4D814EEF-ACAF-4058-A31A-FF8DEA3A036D}" type="presParOf" srcId="{81FDEA52-231B-4F0C-A906-2914686D0B76}" destId="{11D6A09F-3637-480A-9C37-B5F5CBDE6E03}" srcOrd="0" destOrd="0" presId="urn:microsoft.com/office/officeart/2005/8/layout/cycle5"/>
    <dgm:cxn modelId="{A48251B3-6AEB-4699-8A5D-D85DA05A11B6}" type="presParOf" srcId="{81FDEA52-231B-4F0C-A906-2914686D0B76}" destId="{77258C8B-DF9F-40C9-BE48-9EE78C70BB3D}" srcOrd="1" destOrd="0" presId="urn:microsoft.com/office/officeart/2005/8/layout/cycle5"/>
    <dgm:cxn modelId="{A46C0DAD-91D8-41D8-B3DF-CBAD11F0AAB1}" type="presParOf" srcId="{81FDEA52-231B-4F0C-A906-2914686D0B76}" destId="{B3BB1A41-0781-4C67-ADC2-1BC3034A8107}" srcOrd="2" destOrd="0" presId="urn:microsoft.com/office/officeart/2005/8/layout/cycle5"/>
    <dgm:cxn modelId="{D85566CC-C71B-48CC-91C6-9DDF60204E29}" type="presParOf" srcId="{81FDEA52-231B-4F0C-A906-2914686D0B76}" destId="{4526F871-E008-49FE-9ADA-B8D41F6A7548}" srcOrd="3" destOrd="0" presId="urn:microsoft.com/office/officeart/2005/8/layout/cycle5"/>
    <dgm:cxn modelId="{5AB31C34-6709-43B8-A159-091350208C3A}" type="presParOf" srcId="{81FDEA52-231B-4F0C-A906-2914686D0B76}" destId="{854E8528-DD3E-45CA-A7BF-2B28EE0F3745}" srcOrd="4" destOrd="0" presId="urn:microsoft.com/office/officeart/2005/8/layout/cycle5"/>
    <dgm:cxn modelId="{FD79F6CE-0D50-4D7A-BE80-40B805F37B4D}" type="presParOf" srcId="{81FDEA52-231B-4F0C-A906-2914686D0B76}" destId="{E1BF4E71-81FB-4BFB-8656-C3F29107EA53}" srcOrd="5" destOrd="0" presId="urn:microsoft.com/office/officeart/2005/8/layout/cycle5"/>
    <dgm:cxn modelId="{9B894491-994A-48B1-83E0-EB635FAD7F98}" type="presParOf" srcId="{81FDEA52-231B-4F0C-A906-2914686D0B76}" destId="{E6F12560-7CBA-456C-8A24-FA4BBB0A20C4}" srcOrd="6" destOrd="0" presId="urn:microsoft.com/office/officeart/2005/8/layout/cycle5"/>
    <dgm:cxn modelId="{FAE53E5F-B3F0-44E8-9D23-A84A83EA5797}" type="presParOf" srcId="{81FDEA52-231B-4F0C-A906-2914686D0B76}" destId="{58467847-5D80-4CEE-BA4E-57E57AC2EA9E}" srcOrd="7" destOrd="0" presId="urn:microsoft.com/office/officeart/2005/8/layout/cycle5"/>
    <dgm:cxn modelId="{36A377A0-AF1D-478B-A120-E8A96F999ED9}" type="presParOf" srcId="{81FDEA52-231B-4F0C-A906-2914686D0B76}" destId="{83DF705F-43D1-4152-8E8C-1E8FBE8068A3}" srcOrd="8" destOrd="0" presId="urn:microsoft.com/office/officeart/2005/8/layout/cycle5"/>
    <dgm:cxn modelId="{0D325EA3-5732-4AAE-AA48-CB409AD4D0A3}" type="presParOf" srcId="{81FDEA52-231B-4F0C-A906-2914686D0B76}" destId="{93C6B6B8-6FCF-4B9B-89A1-AD56F30F1304}" srcOrd="9" destOrd="0" presId="urn:microsoft.com/office/officeart/2005/8/layout/cycle5"/>
    <dgm:cxn modelId="{F317DDAB-531E-4D5F-BB64-239692C5C0BF}" type="presParOf" srcId="{81FDEA52-231B-4F0C-A906-2914686D0B76}" destId="{EAECB4DF-C679-48AA-8BAD-FBEF3F63FF2D}" srcOrd="10" destOrd="0" presId="urn:microsoft.com/office/officeart/2005/8/layout/cycle5"/>
    <dgm:cxn modelId="{3324F73E-9242-40B6-8BD5-DE0D5C55BAA5}" type="presParOf" srcId="{81FDEA52-231B-4F0C-A906-2914686D0B76}" destId="{15FBBD77-28B2-46E8-8B00-F98BF5417115}" srcOrd="11" destOrd="0" presId="urn:microsoft.com/office/officeart/2005/8/layout/cycle5"/>
    <dgm:cxn modelId="{0580B63A-CC0B-4748-9221-475A6190DCA7}" type="presParOf" srcId="{81FDEA52-231B-4F0C-A906-2914686D0B76}" destId="{A64FE1F7-CC59-479C-9398-DD9127CB7ECE}" srcOrd="12" destOrd="0" presId="urn:microsoft.com/office/officeart/2005/8/layout/cycle5"/>
    <dgm:cxn modelId="{C86958B7-3637-4F44-BA2B-AAB2AA81423E}" type="presParOf" srcId="{81FDEA52-231B-4F0C-A906-2914686D0B76}" destId="{BCEDA96E-49DD-4547-93FA-61405F0F4CEE}" srcOrd="13" destOrd="0" presId="urn:microsoft.com/office/officeart/2005/8/layout/cycle5"/>
    <dgm:cxn modelId="{9D34115C-B69C-4E8C-A27E-5273F32F4222}" type="presParOf" srcId="{81FDEA52-231B-4F0C-A906-2914686D0B76}" destId="{7713D9B1-AB38-4AF0-A37B-564CFFD561DC}" srcOrd="14" destOrd="0" presId="urn:microsoft.com/office/officeart/2005/8/layout/cycle5"/>
    <dgm:cxn modelId="{0C202DEF-FAB6-4FBA-BB5D-FCD7F61E0E26}" type="presParOf" srcId="{81FDEA52-231B-4F0C-A906-2914686D0B76}" destId="{5ABFE7B1-B9B3-42C3-A0D3-29895DAC2EEE}" srcOrd="15" destOrd="0" presId="urn:microsoft.com/office/officeart/2005/8/layout/cycle5"/>
    <dgm:cxn modelId="{DAE3FF8C-A33A-4A41-86E9-1E2CAFF77C91}" type="presParOf" srcId="{81FDEA52-231B-4F0C-A906-2914686D0B76}" destId="{ED66EC27-F03D-42FD-B237-3FA150EEBFF4}" srcOrd="16" destOrd="0" presId="urn:microsoft.com/office/officeart/2005/8/layout/cycle5"/>
    <dgm:cxn modelId="{83409A3B-F4F1-4303-8E05-9686B9ED868A}" type="presParOf" srcId="{81FDEA52-231B-4F0C-A906-2914686D0B76}" destId="{691317E9-9E7B-493B-B814-193E29CD9E5D}" srcOrd="17" destOrd="0" presId="urn:microsoft.com/office/officeart/2005/8/layout/cycle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6A09F-3637-480A-9C37-B5F5CBDE6E03}">
      <dsp:nvSpPr>
        <dsp:cNvPr id="0" name=""/>
        <dsp:cNvSpPr/>
      </dsp:nvSpPr>
      <dsp:spPr>
        <a:xfrm>
          <a:off x="1181834" y="102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Print Map</a:t>
          </a:r>
          <a:endParaRPr lang="en-US" sz="900" kern="1200" dirty="0"/>
        </a:p>
      </dsp:txBody>
      <dsp:txXfrm>
        <a:off x="1209216" y="28406"/>
        <a:ext cx="1019986" cy="506161"/>
      </dsp:txXfrm>
    </dsp:sp>
    <dsp:sp modelId="{B3BB1A41-0781-4C67-ADC2-1BC3034A8107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1943636" y="155659"/>
              </a:moveTo>
              <a:arcTo wR="1321420" hR="1321420" stAng="17885445" swAng="743776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6F871-E008-49FE-9ADA-B8D41F6A7548}">
      <dsp:nvSpPr>
        <dsp:cNvPr id="0" name=""/>
        <dsp:cNvSpPr/>
      </dsp:nvSpPr>
      <dsp:spPr>
        <a:xfrm>
          <a:off x="2326217" y="66173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Review map on site </a:t>
          </a:r>
          <a:endParaRPr lang="en-US" sz="900" kern="1200" dirty="0"/>
        </a:p>
      </dsp:txBody>
      <dsp:txXfrm>
        <a:off x="2353599" y="689116"/>
        <a:ext cx="1019986" cy="506161"/>
      </dsp:txXfrm>
    </dsp:sp>
    <dsp:sp modelId="{E1BF4E71-81FB-4BFB-8656-C3F29107EA53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2622245" y="1089033"/>
              </a:moveTo>
              <a:arcTo wR="1321420" hR="1321420" stAng="20992272" swAng="1215455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12560-7CBA-456C-8A24-FA4BBB0A20C4}">
      <dsp:nvSpPr>
        <dsp:cNvPr id="0" name=""/>
        <dsp:cNvSpPr/>
      </dsp:nvSpPr>
      <dsp:spPr>
        <a:xfrm>
          <a:off x="2326217" y="198315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kern="1200" dirty="0" smtClean="0"/>
            <a:t>Record location of newly observed species on timecard</a:t>
          </a:r>
          <a:endParaRPr lang="en-US" sz="900" kern="1200" dirty="0"/>
        </a:p>
      </dsp:txBody>
      <dsp:txXfrm>
        <a:off x="2353599" y="2010536"/>
        <a:ext cx="1019986" cy="506161"/>
      </dsp:txXfrm>
    </dsp:sp>
    <dsp:sp modelId="{83DF705F-43D1-4152-8E8C-1E8FBE8068A3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2179385" y="2326430"/>
              </a:moveTo>
              <a:arcTo wR="1321420" hR="1321420" stAng="2970779" swAng="743776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6B6B8-6FCF-4B9B-89A1-AD56F30F1304}">
      <dsp:nvSpPr>
        <dsp:cNvPr id="0" name=""/>
        <dsp:cNvSpPr/>
      </dsp:nvSpPr>
      <dsp:spPr>
        <a:xfrm>
          <a:off x="1181834" y="264386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Office will process timecard</a:t>
          </a:r>
          <a:endParaRPr lang="en-US" sz="900" kern="1200" dirty="0"/>
        </a:p>
      </dsp:txBody>
      <dsp:txXfrm>
        <a:off x="1209216" y="2671246"/>
        <a:ext cx="1019986" cy="506161"/>
      </dsp:txXfrm>
    </dsp:sp>
    <dsp:sp modelId="{15FBBD77-28B2-46E8-8B00-F98BF5417115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699203" y="2487180"/>
              </a:moveTo>
              <a:arcTo wR="1321420" hR="1321420" stAng="7085445" swAng="743776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FE1F7-CC59-479C-9398-DD9127CB7ECE}">
      <dsp:nvSpPr>
        <dsp:cNvPr id="0" name=""/>
        <dsp:cNvSpPr/>
      </dsp:nvSpPr>
      <dsp:spPr>
        <a:xfrm>
          <a:off x="37450" y="198315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Data received is uploaded to GIS database</a:t>
          </a:r>
          <a:endParaRPr lang="en-US" sz="900" kern="1200" dirty="0"/>
        </a:p>
      </dsp:txBody>
      <dsp:txXfrm>
        <a:off x="64832" y="2010536"/>
        <a:ext cx="1019986" cy="506161"/>
      </dsp:txXfrm>
    </dsp:sp>
    <dsp:sp modelId="{7713D9B1-AB38-4AF0-A37B-564CFFD561DC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20594" y="1553806"/>
              </a:moveTo>
              <a:arcTo wR="1321420" hR="1321420" stAng="10192272" swAng="1215455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FE7B1-B9B3-42C3-A0D3-29895DAC2EEE}">
      <dsp:nvSpPr>
        <dsp:cNvPr id="0" name=""/>
        <dsp:cNvSpPr/>
      </dsp:nvSpPr>
      <dsp:spPr>
        <a:xfrm>
          <a:off x="37450" y="661734"/>
          <a:ext cx="1074750" cy="560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Data received is available to view on map</a:t>
          </a:r>
          <a:endParaRPr lang="en-US" sz="900" kern="1200" dirty="0"/>
        </a:p>
      </dsp:txBody>
      <dsp:txXfrm>
        <a:off x="64832" y="689116"/>
        <a:ext cx="1019986" cy="506161"/>
      </dsp:txXfrm>
    </dsp:sp>
    <dsp:sp modelId="{691317E9-9E7B-493B-B814-193E29CD9E5D}">
      <dsp:nvSpPr>
        <dsp:cNvPr id="0" name=""/>
        <dsp:cNvSpPr/>
      </dsp:nvSpPr>
      <dsp:spPr>
        <a:xfrm>
          <a:off x="397789" y="281487"/>
          <a:ext cx="2642840" cy="2642840"/>
        </a:xfrm>
        <a:custGeom>
          <a:avLst/>
          <a:gdLst/>
          <a:ahLst/>
          <a:cxnLst/>
          <a:rect l="0" t="0" r="0" b="0"/>
          <a:pathLst>
            <a:path>
              <a:moveTo>
                <a:pt x="463454" y="316409"/>
              </a:moveTo>
              <a:arcTo wR="1321420" hR="1321420" stAng="13770779" swAng="743776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72" cy="498084"/>
          </a:xfrm>
          <a:prstGeom prst="rect">
            <a:avLst/>
          </a:prstGeom>
        </p:spPr>
        <p:txBody>
          <a:bodyPr vert="horz" lIns="92498" tIns="46249" rIns="92498" bIns="4624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395" y="0"/>
            <a:ext cx="2949772" cy="498084"/>
          </a:xfrm>
          <a:prstGeom prst="rect">
            <a:avLst/>
          </a:prstGeom>
        </p:spPr>
        <p:txBody>
          <a:bodyPr vert="horz" lIns="92498" tIns="46249" rIns="92498" bIns="46249" rtlCol="0"/>
          <a:lstStyle>
            <a:lvl1pPr algn="r">
              <a:defRPr sz="1200"/>
            </a:lvl1pPr>
          </a:lstStyle>
          <a:p>
            <a:fld id="{2E54B5E9-0AF1-4DAF-AC38-928925136603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841"/>
            <a:ext cx="2949772" cy="498084"/>
          </a:xfrm>
          <a:prstGeom prst="rect">
            <a:avLst/>
          </a:prstGeom>
        </p:spPr>
        <p:txBody>
          <a:bodyPr vert="horz" lIns="92498" tIns="46249" rIns="92498" bIns="4624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395" y="9442841"/>
            <a:ext cx="2949772" cy="498084"/>
          </a:xfrm>
          <a:prstGeom prst="rect">
            <a:avLst/>
          </a:prstGeom>
        </p:spPr>
        <p:txBody>
          <a:bodyPr vert="horz" lIns="92498" tIns="46249" rIns="92498" bIns="46249" rtlCol="0" anchor="b"/>
          <a:lstStyle>
            <a:lvl1pPr algn="r">
              <a:defRPr sz="1200"/>
            </a:lvl1pPr>
          </a:lstStyle>
          <a:p>
            <a:fld id="{4D30FB05-8701-4499-BEAE-5C26FA4B8D3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2475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678" cy="498049"/>
          </a:xfrm>
          <a:prstGeom prst="rect">
            <a:avLst/>
          </a:prstGeom>
        </p:spPr>
        <p:txBody>
          <a:bodyPr vert="horz" lIns="88335" tIns="44168" rIns="88335" bIns="44168" rtlCol="0"/>
          <a:lstStyle>
            <a:lvl1pPr algn="l">
              <a:defRPr sz="11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589" y="2"/>
            <a:ext cx="2950678" cy="498049"/>
          </a:xfrm>
          <a:prstGeom prst="rect">
            <a:avLst/>
          </a:prstGeom>
        </p:spPr>
        <p:txBody>
          <a:bodyPr vert="horz" lIns="88335" tIns="44168" rIns="88335" bIns="44168" rtlCol="0"/>
          <a:lstStyle>
            <a:lvl1pPr algn="r">
              <a:defRPr sz="1100"/>
            </a:lvl1pPr>
          </a:lstStyle>
          <a:p>
            <a:fld id="{8C71F3E1-4866-4CDC-A173-CFBC5C2A04BA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35" tIns="44168" rIns="88335" bIns="44168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77" y="4784659"/>
            <a:ext cx="5447639" cy="3913458"/>
          </a:xfrm>
          <a:prstGeom prst="rect">
            <a:avLst/>
          </a:prstGeom>
        </p:spPr>
        <p:txBody>
          <a:bodyPr vert="horz" lIns="88335" tIns="44168" rIns="88335" bIns="44168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878"/>
            <a:ext cx="2950678" cy="498049"/>
          </a:xfrm>
          <a:prstGeom prst="rect">
            <a:avLst/>
          </a:prstGeom>
        </p:spPr>
        <p:txBody>
          <a:bodyPr vert="horz" lIns="88335" tIns="44168" rIns="88335" bIns="44168" rtlCol="0" anchor="b"/>
          <a:lstStyle>
            <a:lvl1pPr algn="l">
              <a:defRPr sz="11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589" y="9442878"/>
            <a:ext cx="2950678" cy="498049"/>
          </a:xfrm>
          <a:prstGeom prst="rect">
            <a:avLst/>
          </a:prstGeom>
        </p:spPr>
        <p:txBody>
          <a:bodyPr vert="horz" lIns="88335" tIns="44168" rIns="88335" bIns="44168" rtlCol="0" anchor="b"/>
          <a:lstStyle>
            <a:lvl1pPr algn="r">
              <a:defRPr sz="1100"/>
            </a:lvl1pPr>
          </a:lstStyle>
          <a:p>
            <a:fld id="{F85FDECA-E524-4170-B2DF-64DB00053D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877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New Procedures 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580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795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323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720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9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9394E"/>
                </a:solidFill>
                <a:latin typeface="Helvetica Neue Condensed"/>
                <a:cs typeface="Helvetica Neue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58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9394E"/>
                </a:solidFill>
                <a:latin typeface="Helvetica Neue Condensed"/>
                <a:cs typeface="Helvetica Neue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61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9394E"/>
                </a:solidFill>
                <a:latin typeface="Helvetica Neue Condensed"/>
                <a:cs typeface="Helvetica Neue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45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5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024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err="1" smtClean="0"/>
              <a:t>oijsfiojewfopewjfpe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66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117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246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551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713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641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18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DF41-FC39-48AB-8424-06BDE4128F56}" type="datetimeFigureOut">
              <a:rPr lang="en-IE" smtClean="0"/>
              <a:t>11/05/2021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D6819-7344-4590-8C8F-5A862BC7101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0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26059" y="54977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76054" y="5497789"/>
            <a:ext cx="725170" cy="0"/>
          </a:xfrm>
          <a:custGeom>
            <a:avLst/>
            <a:gdLst/>
            <a:ahLst/>
            <a:cxnLst/>
            <a:rect l="l" t="t" r="r" b="b"/>
            <a:pathLst>
              <a:path w="725169">
                <a:moveTo>
                  <a:pt x="0" y="0"/>
                </a:moveTo>
                <a:lnTo>
                  <a:pt x="724801" y="0"/>
                </a:lnTo>
              </a:path>
            </a:pathLst>
          </a:custGeom>
          <a:ln w="25400">
            <a:solidFill>
              <a:srgbClr val="C5C5C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25849" y="54977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125849" y="805163"/>
            <a:ext cx="0" cy="4642485"/>
          </a:xfrm>
          <a:custGeom>
            <a:avLst/>
            <a:gdLst/>
            <a:ahLst/>
            <a:cxnLst/>
            <a:rect l="l" t="t" r="r" b="b"/>
            <a:pathLst>
              <a:path h="4642485">
                <a:moveTo>
                  <a:pt x="0" y="4641900"/>
                </a:moveTo>
                <a:lnTo>
                  <a:pt x="0" y="0"/>
                </a:lnTo>
              </a:path>
            </a:pathLst>
          </a:custGeom>
          <a:ln w="25400">
            <a:solidFill>
              <a:srgbClr val="C5C5C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125849" y="7797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176649" y="779790"/>
            <a:ext cx="1955800" cy="0"/>
          </a:xfrm>
          <a:custGeom>
            <a:avLst/>
            <a:gdLst/>
            <a:ahLst/>
            <a:cxnLst/>
            <a:rect l="l" t="t" r="r" b="b"/>
            <a:pathLst>
              <a:path w="1955800">
                <a:moveTo>
                  <a:pt x="0" y="0"/>
                </a:moveTo>
                <a:lnTo>
                  <a:pt x="1955545" y="0"/>
                </a:lnTo>
              </a:path>
            </a:pathLst>
          </a:custGeom>
          <a:ln w="25400">
            <a:solidFill>
              <a:srgbClr val="C5C5C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157602" y="7797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000647" y="212420"/>
            <a:ext cx="2120900" cy="2120900"/>
          </a:xfrm>
          <a:custGeom>
            <a:avLst/>
            <a:gdLst/>
            <a:ahLst/>
            <a:cxnLst/>
            <a:rect l="l" t="t" r="r" b="b"/>
            <a:pathLst>
              <a:path w="2120900" h="2120900">
                <a:moveTo>
                  <a:pt x="1060183" y="0"/>
                </a:moveTo>
                <a:lnTo>
                  <a:pt x="1011651" y="1091"/>
                </a:lnTo>
                <a:lnTo>
                  <a:pt x="963679" y="4332"/>
                </a:lnTo>
                <a:lnTo>
                  <a:pt x="916315" y="9678"/>
                </a:lnTo>
                <a:lnTo>
                  <a:pt x="869604" y="17081"/>
                </a:lnTo>
                <a:lnTo>
                  <a:pt x="823594" y="26495"/>
                </a:lnTo>
                <a:lnTo>
                  <a:pt x="778332" y="37872"/>
                </a:lnTo>
                <a:lnTo>
                  <a:pt x="733863" y="51166"/>
                </a:lnTo>
                <a:lnTo>
                  <a:pt x="690236" y="66330"/>
                </a:lnTo>
                <a:lnTo>
                  <a:pt x="647496" y="83318"/>
                </a:lnTo>
                <a:lnTo>
                  <a:pt x="605691" y="102082"/>
                </a:lnTo>
                <a:lnTo>
                  <a:pt x="564868" y="122575"/>
                </a:lnTo>
                <a:lnTo>
                  <a:pt x="525072" y="144752"/>
                </a:lnTo>
                <a:lnTo>
                  <a:pt x="486351" y="168564"/>
                </a:lnTo>
                <a:lnTo>
                  <a:pt x="448752" y="193966"/>
                </a:lnTo>
                <a:lnTo>
                  <a:pt x="412321" y="220910"/>
                </a:lnTo>
                <a:lnTo>
                  <a:pt x="377105" y="249350"/>
                </a:lnTo>
                <a:lnTo>
                  <a:pt x="343152" y="279239"/>
                </a:lnTo>
                <a:lnTo>
                  <a:pt x="310507" y="310530"/>
                </a:lnTo>
                <a:lnTo>
                  <a:pt x="279217" y="343177"/>
                </a:lnTo>
                <a:lnTo>
                  <a:pt x="249330" y="377132"/>
                </a:lnTo>
                <a:lnTo>
                  <a:pt x="220891" y="412348"/>
                </a:lnTo>
                <a:lnTo>
                  <a:pt x="193948" y="448780"/>
                </a:lnTo>
                <a:lnTo>
                  <a:pt x="168548" y="486379"/>
                </a:lnTo>
                <a:lnTo>
                  <a:pt x="144738" y="525100"/>
                </a:lnTo>
                <a:lnTo>
                  <a:pt x="122563" y="564896"/>
                </a:lnTo>
                <a:lnTo>
                  <a:pt x="102071" y="605719"/>
                </a:lnTo>
                <a:lnTo>
                  <a:pt x="83309" y="647523"/>
                </a:lnTo>
                <a:lnTo>
                  <a:pt x="66323" y="690262"/>
                </a:lnTo>
                <a:lnTo>
                  <a:pt x="51160" y="733887"/>
                </a:lnTo>
                <a:lnTo>
                  <a:pt x="37868" y="778354"/>
                </a:lnTo>
                <a:lnTo>
                  <a:pt x="26492" y="823614"/>
                </a:lnTo>
                <a:lnTo>
                  <a:pt x="17079" y="869621"/>
                </a:lnTo>
                <a:lnTo>
                  <a:pt x="9677" y="916328"/>
                </a:lnTo>
                <a:lnTo>
                  <a:pt x="4332" y="963689"/>
                </a:lnTo>
                <a:lnTo>
                  <a:pt x="1090" y="1011656"/>
                </a:lnTo>
                <a:lnTo>
                  <a:pt x="0" y="1060183"/>
                </a:lnTo>
                <a:lnTo>
                  <a:pt x="1090" y="1108714"/>
                </a:lnTo>
                <a:lnTo>
                  <a:pt x="4332" y="1156685"/>
                </a:lnTo>
                <a:lnTo>
                  <a:pt x="9677" y="1204049"/>
                </a:lnTo>
                <a:lnTo>
                  <a:pt x="17079" y="1250760"/>
                </a:lnTo>
                <a:lnTo>
                  <a:pt x="26492" y="1296770"/>
                </a:lnTo>
                <a:lnTo>
                  <a:pt x="37868" y="1342033"/>
                </a:lnTo>
                <a:lnTo>
                  <a:pt x="51160" y="1386502"/>
                </a:lnTo>
                <a:lnTo>
                  <a:pt x="66323" y="1430131"/>
                </a:lnTo>
                <a:lnTo>
                  <a:pt x="83309" y="1472872"/>
                </a:lnTo>
                <a:lnTo>
                  <a:pt x="102071" y="1514678"/>
                </a:lnTo>
                <a:lnTo>
                  <a:pt x="122563" y="1555504"/>
                </a:lnTo>
                <a:lnTo>
                  <a:pt x="144738" y="1595301"/>
                </a:lnTo>
                <a:lnTo>
                  <a:pt x="168548" y="1634024"/>
                </a:lnTo>
                <a:lnTo>
                  <a:pt x="193948" y="1671625"/>
                </a:lnTo>
                <a:lnTo>
                  <a:pt x="220891" y="1708058"/>
                </a:lnTo>
                <a:lnTo>
                  <a:pt x="249330" y="1743276"/>
                </a:lnTo>
                <a:lnTo>
                  <a:pt x="279217" y="1777232"/>
                </a:lnTo>
                <a:lnTo>
                  <a:pt x="310507" y="1809880"/>
                </a:lnTo>
                <a:lnTo>
                  <a:pt x="343152" y="1841172"/>
                </a:lnTo>
                <a:lnTo>
                  <a:pt x="377105" y="1871062"/>
                </a:lnTo>
                <a:lnTo>
                  <a:pt x="412321" y="1899502"/>
                </a:lnTo>
                <a:lnTo>
                  <a:pt x="448752" y="1926447"/>
                </a:lnTo>
                <a:lnTo>
                  <a:pt x="486351" y="1951850"/>
                </a:lnTo>
                <a:lnTo>
                  <a:pt x="525072" y="1975663"/>
                </a:lnTo>
                <a:lnTo>
                  <a:pt x="564868" y="1997840"/>
                </a:lnTo>
                <a:lnTo>
                  <a:pt x="605691" y="2018334"/>
                </a:lnTo>
                <a:lnTo>
                  <a:pt x="647496" y="2037098"/>
                </a:lnTo>
                <a:lnTo>
                  <a:pt x="690236" y="2054085"/>
                </a:lnTo>
                <a:lnTo>
                  <a:pt x="733863" y="2069250"/>
                </a:lnTo>
                <a:lnTo>
                  <a:pt x="778332" y="2082544"/>
                </a:lnTo>
                <a:lnTo>
                  <a:pt x="823594" y="2093921"/>
                </a:lnTo>
                <a:lnTo>
                  <a:pt x="869604" y="2103335"/>
                </a:lnTo>
                <a:lnTo>
                  <a:pt x="916315" y="2110738"/>
                </a:lnTo>
                <a:lnTo>
                  <a:pt x="963679" y="2116084"/>
                </a:lnTo>
                <a:lnTo>
                  <a:pt x="1011651" y="2119326"/>
                </a:lnTo>
                <a:lnTo>
                  <a:pt x="1060183" y="2120417"/>
                </a:lnTo>
                <a:lnTo>
                  <a:pt x="1108713" y="2119326"/>
                </a:lnTo>
                <a:lnTo>
                  <a:pt x="1156684" y="2116084"/>
                </a:lnTo>
                <a:lnTo>
                  <a:pt x="1204048" y="2110738"/>
                </a:lnTo>
                <a:lnTo>
                  <a:pt x="1250758" y="2103335"/>
                </a:lnTo>
                <a:lnTo>
                  <a:pt x="1296769" y="2093921"/>
                </a:lnTo>
                <a:lnTo>
                  <a:pt x="1342033" y="2082544"/>
                </a:lnTo>
                <a:lnTo>
                  <a:pt x="1386503" y="2069250"/>
                </a:lnTo>
                <a:lnTo>
                  <a:pt x="1430132" y="2054085"/>
                </a:lnTo>
                <a:lnTo>
                  <a:pt x="1472874" y="2037098"/>
                </a:lnTo>
                <a:lnTo>
                  <a:pt x="1514682" y="2018334"/>
                </a:lnTo>
                <a:lnTo>
                  <a:pt x="1555509" y="1997840"/>
                </a:lnTo>
                <a:lnTo>
                  <a:pt x="1595309" y="1975663"/>
                </a:lnTo>
                <a:lnTo>
                  <a:pt x="1634033" y="1951850"/>
                </a:lnTo>
                <a:lnTo>
                  <a:pt x="1671637" y="1926447"/>
                </a:lnTo>
                <a:lnTo>
                  <a:pt x="1708072" y="1899502"/>
                </a:lnTo>
                <a:lnTo>
                  <a:pt x="1743292" y="1871062"/>
                </a:lnTo>
                <a:lnTo>
                  <a:pt x="1777250" y="1841172"/>
                </a:lnTo>
                <a:lnTo>
                  <a:pt x="1809900" y="1809880"/>
                </a:lnTo>
                <a:lnTo>
                  <a:pt x="1841195" y="1777232"/>
                </a:lnTo>
                <a:lnTo>
                  <a:pt x="1871087" y="1743276"/>
                </a:lnTo>
                <a:lnTo>
                  <a:pt x="1899530" y="1708058"/>
                </a:lnTo>
                <a:lnTo>
                  <a:pt x="1926478" y="1671625"/>
                </a:lnTo>
                <a:lnTo>
                  <a:pt x="1951882" y="1634024"/>
                </a:lnTo>
                <a:lnTo>
                  <a:pt x="1975698" y="1595301"/>
                </a:lnTo>
                <a:lnTo>
                  <a:pt x="1997877" y="1555504"/>
                </a:lnTo>
                <a:lnTo>
                  <a:pt x="2018373" y="1514678"/>
                </a:lnTo>
                <a:lnTo>
                  <a:pt x="2037139" y="1472872"/>
                </a:lnTo>
                <a:lnTo>
                  <a:pt x="2054128" y="1430131"/>
                </a:lnTo>
                <a:lnTo>
                  <a:pt x="2069294" y="1386502"/>
                </a:lnTo>
                <a:lnTo>
                  <a:pt x="2082590" y="1342033"/>
                </a:lnTo>
                <a:lnTo>
                  <a:pt x="2093969" y="1296770"/>
                </a:lnTo>
                <a:lnTo>
                  <a:pt x="2103384" y="1250760"/>
                </a:lnTo>
                <a:lnTo>
                  <a:pt x="2110788" y="1204049"/>
                </a:lnTo>
                <a:lnTo>
                  <a:pt x="2116134" y="1156685"/>
                </a:lnTo>
                <a:lnTo>
                  <a:pt x="2119377" y="1108714"/>
                </a:lnTo>
                <a:lnTo>
                  <a:pt x="2120468" y="1060183"/>
                </a:lnTo>
                <a:lnTo>
                  <a:pt x="2119377" y="1011656"/>
                </a:lnTo>
                <a:lnTo>
                  <a:pt x="2116134" y="963689"/>
                </a:lnTo>
                <a:lnTo>
                  <a:pt x="2110788" y="916328"/>
                </a:lnTo>
                <a:lnTo>
                  <a:pt x="2103384" y="869621"/>
                </a:lnTo>
                <a:lnTo>
                  <a:pt x="2093969" y="823614"/>
                </a:lnTo>
                <a:lnTo>
                  <a:pt x="2082590" y="778354"/>
                </a:lnTo>
                <a:lnTo>
                  <a:pt x="2069294" y="733887"/>
                </a:lnTo>
                <a:lnTo>
                  <a:pt x="2054128" y="690262"/>
                </a:lnTo>
                <a:lnTo>
                  <a:pt x="2037139" y="647523"/>
                </a:lnTo>
                <a:lnTo>
                  <a:pt x="2018373" y="605719"/>
                </a:lnTo>
                <a:lnTo>
                  <a:pt x="1997877" y="564896"/>
                </a:lnTo>
                <a:lnTo>
                  <a:pt x="1975698" y="525100"/>
                </a:lnTo>
                <a:lnTo>
                  <a:pt x="1951882" y="486379"/>
                </a:lnTo>
                <a:lnTo>
                  <a:pt x="1926478" y="448780"/>
                </a:lnTo>
                <a:lnTo>
                  <a:pt x="1899530" y="412348"/>
                </a:lnTo>
                <a:lnTo>
                  <a:pt x="1871087" y="377132"/>
                </a:lnTo>
                <a:lnTo>
                  <a:pt x="1841195" y="343177"/>
                </a:lnTo>
                <a:lnTo>
                  <a:pt x="1809900" y="310530"/>
                </a:lnTo>
                <a:lnTo>
                  <a:pt x="1777250" y="279239"/>
                </a:lnTo>
                <a:lnTo>
                  <a:pt x="1743292" y="249350"/>
                </a:lnTo>
                <a:lnTo>
                  <a:pt x="1708072" y="220910"/>
                </a:lnTo>
                <a:lnTo>
                  <a:pt x="1671637" y="193966"/>
                </a:lnTo>
                <a:lnTo>
                  <a:pt x="1634033" y="168564"/>
                </a:lnTo>
                <a:lnTo>
                  <a:pt x="1595309" y="144752"/>
                </a:lnTo>
                <a:lnTo>
                  <a:pt x="1555509" y="122575"/>
                </a:lnTo>
                <a:lnTo>
                  <a:pt x="1514682" y="102082"/>
                </a:lnTo>
                <a:lnTo>
                  <a:pt x="1472874" y="83318"/>
                </a:lnTo>
                <a:lnTo>
                  <a:pt x="1430132" y="66330"/>
                </a:lnTo>
                <a:lnTo>
                  <a:pt x="1386503" y="51166"/>
                </a:lnTo>
                <a:lnTo>
                  <a:pt x="1342033" y="37872"/>
                </a:lnTo>
                <a:lnTo>
                  <a:pt x="1296769" y="26495"/>
                </a:lnTo>
                <a:lnTo>
                  <a:pt x="1250758" y="17081"/>
                </a:lnTo>
                <a:lnTo>
                  <a:pt x="1204048" y="9678"/>
                </a:lnTo>
                <a:lnTo>
                  <a:pt x="1156684" y="4332"/>
                </a:lnTo>
                <a:lnTo>
                  <a:pt x="1108713" y="1091"/>
                </a:lnTo>
                <a:lnTo>
                  <a:pt x="1060183" y="0"/>
                </a:lnTo>
                <a:close/>
              </a:path>
            </a:pathLst>
          </a:custGeom>
          <a:solidFill>
            <a:srgbClr val="B847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18196" y="332889"/>
            <a:ext cx="1885134" cy="18693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5276782" y="480725"/>
            <a:ext cx="1589812" cy="15765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8055" y="163760"/>
            <a:ext cx="1053588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9394E"/>
                </a:solidFill>
                <a:latin typeface="Helvetica Neue Condensed"/>
                <a:cs typeface="Helvetica Neue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81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612628" y="2640377"/>
            <a:ext cx="648159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elements</a:t>
            </a:r>
            <a:br>
              <a:rPr lang="en-IE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OPW Environmental </a:t>
            </a:r>
            <a:r>
              <a:rPr lang="en-IE" sz="4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Specification</a:t>
            </a:r>
            <a:endParaRPr lang="en-IE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http://newintranet/images/general/opw-mark/2019/OPW_Mark_Std_Colour-cop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 b="25000"/>
          <a:stretch/>
        </p:blipFill>
        <p:spPr bwMode="auto">
          <a:xfrm>
            <a:off x="5886999" y="380144"/>
            <a:ext cx="5011910" cy="1762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008484" y="5249650"/>
            <a:ext cx="27256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Brew</a:t>
            </a:r>
          </a:p>
          <a:p>
            <a:r>
              <a:rPr lang="en-IE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Section OPW</a:t>
            </a:r>
            <a:endParaRPr lang="en-IE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929" y="404655"/>
            <a:ext cx="4403958" cy="61976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89609680"/>
              </p:ext>
            </p:extLst>
          </p:nvPr>
        </p:nvGraphicFramePr>
        <p:xfrm>
          <a:off x="8167954" y="3503488"/>
          <a:ext cx="3438419" cy="3205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loud Callout 4"/>
          <p:cNvSpPr/>
          <p:nvPr/>
        </p:nvSpPr>
        <p:spPr>
          <a:xfrm rot="546418" flipH="1">
            <a:off x="590915" y="526613"/>
            <a:ext cx="2873893" cy="3816314"/>
          </a:xfrm>
          <a:prstGeom prst="cloudCallout">
            <a:avLst>
              <a:gd name="adj1" fmla="val -43076"/>
              <a:gd name="adj2" fmla="val 4862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135884" y="1086789"/>
            <a:ext cx="2645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0070C0"/>
                </a:solidFill>
              </a:rPr>
              <a:t>Data driven decision making, data used to limit impacts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9726" y="40465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b="1" i="1" dirty="0">
                <a:solidFill>
                  <a:srgbClr val="00B050"/>
                </a:solidFill>
              </a:rPr>
              <a:t>Existing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Otter				EP 20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Lamprey			EP 21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Crayfish			EP 22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Badger			EP 23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Bank Nesting Birds		EP 24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Rare Plants 			EP 27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Fresh water pearl mussel 	</a:t>
            </a:r>
            <a:r>
              <a:rPr lang="en-IE" i="1" dirty="0" smtClean="0"/>
              <a:t>	EP28</a:t>
            </a:r>
            <a:endParaRPr lang="en-I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Swan and Duck Mussel 		EP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i="1" dirty="0"/>
              <a:t>Floating River Vegetation 	</a:t>
            </a:r>
            <a:r>
              <a:rPr lang="en-IE" i="1" dirty="0" smtClean="0"/>
              <a:t>	EP </a:t>
            </a:r>
            <a:r>
              <a:rPr lang="en-IE" i="1" dirty="0"/>
              <a:t>33 </a:t>
            </a:r>
          </a:p>
        </p:txBody>
      </p:sp>
    </p:spTree>
    <p:extLst>
      <p:ext uri="{BB962C8B-B14F-4D97-AF65-F5344CB8AC3E}">
        <p14:creationId xmlns:p14="http://schemas.microsoft.com/office/powerpoint/2010/main" val="4085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11193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Protect 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" y="4330048"/>
            <a:ext cx="3728723" cy="25435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" r="-1050" b="27238"/>
          <a:stretch/>
        </p:blipFill>
        <p:spPr>
          <a:xfrm>
            <a:off x="3698071" y="4929476"/>
            <a:ext cx="3484880" cy="19546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7" y="2258275"/>
            <a:ext cx="2745361" cy="20873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31"/>
          <a:stretch/>
        </p:blipFill>
        <p:spPr>
          <a:xfrm>
            <a:off x="3693945" y="52871"/>
            <a:ext cx="5020287" cy="39887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9" t="11858" r="19755" b="60067"/>
          <a:stretch/>
        </p:blipFill>
        <p:spPr>
          <a:xfrm>
            <a:off x="9155776" y="3172968"/>
            <a:ext cx="3009207" cy="1812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7410" r="50567" b="51072"/>
          <a:stretch/>
        </p:blipFill>
        <p:spPr>
          <a:xfrm>
            <a:off x="7145651" y="5504688"/>
            <a:ext cx="2176273" cy="1353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" t="6686" r="2758" b="17029"/>
          <a:stretch/>
        </p:blipFill>
        <p:spPr>
          <a:xfrm>
            <a:off x="9284623" y="0"/>
            <a:ext cx="2880360" cy="31729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079"/>
            <a:ext cx="3090672" cy="2318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23" y="4918802"/>
            <a:ext cx="2907377" cy="19391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09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2744"/>
            <a:ext cx="12211650" cy="573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26552" cy="45199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026552" y="1122744"/>
            <a:ext cx="866863" cy="1688846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798" y="1618451"/>
            <a:ext cx="3786295" cy="51363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0" name="Oval 29"/>
          <p:cNvSpPr/>
          <p:nvPr/>
        </p:nvSpPr>
        <p:spPr>
          <a:xfrm>
            <a:off x="9606188" y="4304330"/>
            <a:ext cx="199505" cy="3257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/>
          <p:cNvSpPr/>
          <p:nvPr/>
        </p:nvSpPr>
        <p:spPr>
          <a:xfrm>
            <a:off x="9830360" y="6482264"/>
            <a:ext cx="220793" cy="2952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/>
          <p:cNvSpPr/>
          <p:nvPr/>
        </p:nvSpPr>
        <p:spPr>
          <a:xfrm>
            <a:off x="11501489" y="1960141"/>
            <a:ext cx="166255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/>
          <p:cNvSpPr/>
          <p:nvPr/>
        </p:nvSpPr>
        <p:spPr>
          <a:xfrm>
            <a:off x="11667743" y="2425652"/>
            <a:ext cx="282350" cy="326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/>
          <p:cNvSpPr/>
          <p:nvPr/>
        </p:nvSpPr>
        <p:spPr>
          <a:xfrm>
            <a:off x="9805693" y="4584832"/>
            <a:ext cx="245460" cy="27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/>
          <p:cNvSpPr/>
          <p:nvPr/>
        </p:nvSpPr>
        <p:spPr>
          <a:xfrm>
            <a:off x="9805694" y="4887043"/>
            <a:ext cx="224172" cy="477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/>
          <p:cNvSpPr/>
          <p:nvPr/>
        </p:nvSpPr>
        <p:spPr>
          <a:xfrm>
            <a:off x="9830361" y="5666815"/>
            <a:ext cx="189665" cy="256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/>
          <p:cNvSpPr/>
          <p:nvPr/>
        </p:nvSpPr>
        <p:spPr>
          <a:xfrm>
            <a:off x="9820521" y="6249528"/>
            <a:ext cx="209345" cy="232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/>
          <p:cNvSpPr/>
          <p:nvPr/>
        </p:nvSpPr>
        <p:spPr>
          <a:xfrm>
            <a:off x="9835349" y="5980524"/>
            <a:ext cx="184677" cy="2317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/>
          <p:cNvSpPr/>
          <p:nvPr/>
        </p:nvSpPr>
        <p:spPr>
          <a:xfrm>
            <a:off x="9811235" y="5421990"/>
            <a:ext cx="208791" cy="232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/>
          <p:cNvSpPr txBox="1"/>
          <p:nvPr/>
        </p:nvSpPr>
        <p:spPr>
          <a:xfrm>
            <a:off x="10005198" y="4304330"/>
            <a:ext cx="2320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C1/31/11/1 | 690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975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05" y="2189944"/>
            <a:ext cx="5487759" cy="411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4" y="2189944"/>
            <a:ext cx="5559710" cy="41697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1334" y="786623"/>
            <a:ext cx="843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Ecological Enhancements</a:t>
            </a:r>
            <a:endParaRPr lang="en-IE" sz="36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9" name="Cloud Callout 8"/>
          <p:cNvSpPr/>
          <p:nvPr/>
        </p:nvSpPr>
        <p:spPr>
          <a:xfrm rot="546418" flipH="1">
            <a:off x="218697" y="142518"/>
            <a:ext cx="3340240" cy="2062931"/>
          </a:xfrm>
          <a:prstGeom prst="cloudCallout">
            <a:avLst>
              <a:gd name="adj1" fmla="val -43076"/>
              <a:gd name="adj2" fmla="val 4862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18465" y="374229"/>
            <a:ext cx="2638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0070C0"/>
                </a:solidFill>
              </a:rPr>
              <a:t>How do I get this on the mapping system</a:t>
            </a:r>
            <a:endParaRPr lang="en-IE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3" y="131930"/>
            <a:ext cx="5773629" cy="4330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78" y="2381250"/>
            <a:ext cx="5549069" cy="41618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27472" y="0"/>
            <a:ext cx="3260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Ecological </a:t>
            </a:r>
          </a:p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Enhancements</a:t>
            </a:r>
            <a:endParaRPr lang="en-IE" sz="36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993" y="4536223"/>
            <a:ext cx="5852619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IE" sz="28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OPW Biodiversity Action Plan use data to</a:t>
            </a:r>
          </a:p>
          <a:p>
            <a:pPr marL="571500" indent="-571500" algn="ctr" defTabSz="68580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Monitor</a:t>
            </a:r>
            <a:endParaRPr lang="en-IE" sz="28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ctr" defTabSz="68580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Measure</a:t>
            </a:r>
          </a:p>
          <a:p>
            <a:pPr marL="571500" indent="-571500" algn="ctr" defTabSz="685800">
              <a:buFont typeface="Arial" panose="020B0604020202020204" pitchFamily="34" charset="0"/>
              <a:buChar char="•"/>
            </a:pPr>
            <a:r>
              <a:rPr lang="en-IE" sz="28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Manage </a:t>
            </a:r>
            <a:endParaRPr lang="en-IE" sz="28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9381" y="1200329"/>
            <a:ext cx="566083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IE" sz="28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Mapping can influence people to install enhancements</a:t>
            </a:r>
            <a:endParaRPr lang="en-IE" sz="28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70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399" y="142365"/>
            <a:ext cx="7110984" cy="632480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</a:pPr>
            <a:endParaRPr lang="en-IE" b="1" dirty="0" smtClean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b="1" dirty="0" smtClean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b="1" dirty="0" smtClean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b="1" dirty="0" smtClean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Existing management </a:t>
            </a: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systems and assets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Design spec to meet requirements of your own organisation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Habitat mapping “</a:t>
            </a: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record status</a:t>
            </a: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”, categorises amendments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Hatching for habitat mapping and </a:t>
            </a: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Annex I </a:t>
            </a: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habitats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Use attributes in file name b_sch_ttt_stg_a_rn. </a:t>
            </a: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Work Benches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Use previous unique identifier to describe sequence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A</a:t>
            </a: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ll elements prescribed, </a:t>
            </a: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limiting observation descriptions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Collection system for field data to GIS application/viewer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Polygons/points</a:t>
            </a: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, Some collection software no polygons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A39161"/>
                </a:solidFill>
                <a:latin typeface="Palatino Linotype" panose="02040502050505030304" pitchFamily="18" charset="0"/>
              </a:rPr>
              <a:t>Tablets in the </a:t>
            </a:r>
            <a:r>
              <a:rPr lang="en-IE" dirty="0" smtClean="0">
                <a:solidFill>
                  <a:srgbClr val="A39161"/>
                </a:solidFill>
                <a:latin typeface="Palatino Linotype" panose="02040502050505030304" pitchFamily="18" charset="0"/>
              </a:rPr>
              <a:t>field</a:t>
            </a:r>
            <a:endParaRPr lang="en-IE" dirty="0">
              <a:solidFill>
                <a:srgbClr val="A3916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430" y="6334780"/>
            <a:ext cx="638092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smtClean="0">
                <a:solidFill>
                  <a:schemeClr val="bg1"/>
                </a:solidFill>
              </a:rPr>
              <a:t>Shapefiles and spec on OPW Website</a:t>
            </a:r>
            <a:endParaRPr lang="en-IE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1731" y="142365"/>
            <a:ext cx="1639956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>
                <a:solidFill>
                  <a:schemeClr val="bg1"/>
                </a:solidFill>
              </a:rPr>
              <a:t>OPW Biodiversity Action Strategy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72" y="223918"/>
            <a:ext cx="2827219" cy="1925698"/>
          </a:xfrm>
          <a:prstGeom prst="rec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762" y="279579"/>
            <a:ext cx="1680853" cy="1863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896" y="4764037"/>
            <a:ext cx="1842108" cy="2093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64419" y="2307708"/>
            <a:ext cx="2907196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IE" sz="1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Positives</a:t>
            </a: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FRM</a:t>
            </a:r>
            <a:r>
              <a:rPr lang="en-IE" sz="1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 large amounts environmental data</a:t>
            </a: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.</a:t>
            </a:r>
            <a:endParaRPr lang="en-IE" sz="1600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Delivered through the GIS Specification. </a:t>
            </a:r>
            <a:r>
              <a:rPr lang="en-IE" sz="1600" dirty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O</a:t>
            </a: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pportunities to </a:t>
            </a:r>
            <a:r>
              <a:rPr lang="en-IE" sz="1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broaden</a:t>
            </a: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 to rest of  OPW</a:t>
            </a: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G</a:t>
            </a: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ood </a:t>
            </a:r>
            <a:r>
              <a:rPr lang="en-IE" sz="1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outcomes</a:t>
            </a: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, promote enhancement.</a:t>
            </a: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Environmental reporting</a:t>
            </a: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Limit impacts, identified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1714" y="2453201"/>
            <a:ext cx="1079995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>
                <a:solidFill>
                  <a:schemeClr val="bg1"/>
                </a:solidFill>
              </a:rPr>
              <a:t>Data driven decision making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042" y="801285"/>
            <a:ext cx="1079995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>
                <a:solidFill>
                  <a:schemeClr val="bg1"/>
                </a:solidFill>
              </a:rPr>
              <a:t>Gain “buy in”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2477" y="2935277"/>
            <a:ext cx="5346712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IE" sz="66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Thank You</a:t>
            </a:r>
            <a:endParaRPr lang="en-IE" sz="6600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93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49418" y="106061"/>
            <a:ext cx="1414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Aims of data specification</a:t>
            </a:r>
            <a:endParaRPr lang="en-IE" sz="36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7576" y="752392"/>
            <a:ext cx="45788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Produce </a:t>
            </a: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clean data</a:t>
            </a: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Flooding/drainage process a large amount of </a:t>
            </a: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ecological assessments</a:t>
            </a: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U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se data to create procedures.</a:t>
            </a:r>
            <a:endParaRPr lang="en-IE" sz="2000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Use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data to limit impacts</a:t>
            </a: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Viewers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, layers and icons to communicate with ground staff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627" y="1359607"/>
            <a:ext cx="6978316" cy="521444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50631" y="4903058"/>
            <a:ext cx="647936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IE" sz="24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Habitat mapping carried out by consultants, other datasets require input by staff, habitat mapping hatching developed based on the Heritage Council’s colouring system</a:t>
            </a:r>
            <a:endParaRPr lang="en-IE" sz="24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938" y="4078840"/>
            <a:ext cx="3813849" cy="2393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2461" y="594359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NHP</a:t>
            </a:r>
            <a:endParaRPr lang="en-IE" sz="2000" b="1" dirty="0"/>
          </a:p>
        </p:txBody>
      </p:sp>
    </p:spTree>
    <p:extLst>
      <p:ext uri="{BB962C8B-B14F-4D97-AF65-F5344CB8AC3E}">
        <p14:creationId xmlns:p14="http://schemas.microsoft.com/office/powerpoint/2010/main" val="15013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92412" y="-184821"/>
            <a:ext cx="3776116" cy="7135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IE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E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roject risks of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IE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developing spec.</a:t>
            </a:r>
            <a:endParaRPr lang="en-IE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equirements of stakeholders</a:t>
            </a: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“buy in”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lang="en-IE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 complicated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recording and storage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</a:t>
            </a: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fields not incorporated </a:t>
            </a:r>
            <a:endParaRPr lang="en-IE" sz="20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Merging data</a:t>
            </a:r>
            <a:endParaRPr lang="en-I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issing </a:t>
            </a: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requirements </a:t>
            </a:r>
            <a:endParaRPr lang="en-IE" sz="20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 </a:t>
            </a: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databases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systems.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endParaRPr lang="en-I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7" y="462935"/>
            <a:ext cx="8285567" cy="602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4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87430" y="354919"/>
            <a:ext cx="11704611" cy="579261"/>
          </a:xfrm>
        </p:spPr>
        <p:txBody>
          <a:bodyPr>
            <a:normAutofit fontScale="90000"/>
          </a:bodyPr>
          <a:lstStyle/>
          <a:p>
            <a:r>
              <a:rPr lang="en-IE" b="1" dirty="0" smtClean="0">
                <a:solidFill>
                  <a:schemeClr val="accent6">
                    <a:lumMod val="50000"/>
                  </a:schemeClr>
                </a:solidFill>
              </a:rPr>
              <a:t>Key Fields that organise data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7430" y="1238636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bat roost is found in the magazine fort in </a:t>
            </a:r>
            <a:r>
              <a:rPr lang="en-I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Phoenix park</a:t>
            </a:r>
            <a:r>
              <a:rPr lang="en-I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location is associated with the </a:t>
            </a:r>
            <a:r>
              <a:rPr lang="en-I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property location</a:t>
            </a:r>
            <a:r>
              <a:rPr lang="en-I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5493" y="2102673"/>
            <a:ext cx="606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should be inputted into the Key Environmental Data layer. </a:t>
            </a:r>
            <a:endParaRPr lang="en-IE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081381"/>
              </p:ext>
            </p:extLst>
          </p:nvPr>
        </p:nvGraphicFramePr>
        <p:xfrm>
          <a:off x="4181584" y="2472005"/>
          <a:ext cx="7870004" cy="1035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157">
                  <a:extLst>
                    <a:ext uri="{9D8B030D-6E8A-4147-A177-3AD203B41FA5}">
                      <a16:colId xmlns:a16="http://schemas.microsoft.com/office/drawing/2014/main" val="2527140652"/>
                    </a:ext>
                  </a:extLst>
                </a:gridCol>
                <a:gridCol w="287547">
                  <a:extLst>
                    <a:ext uri="{9D8B030D-6E8A-4147-A177-3AD203B41FA5}">
                      <a16:colId xmlns:a16="http://schemas.microsoft.com/office/drawing/2014/main" val="1260316608"/>
                    </a:ext>
                  </a:extLst>
                </a:gridCol>
                <a:gridCol w="792352">
                  <a:extLst>
                    <a:ext uri="{9D8B030D-6E8A-4147-A177-3AD203B41FA5}">
                      <a16:colId xmlns:a16="http://schemas.microsoft.com/office/drawing/2014/main" val="846685427"/>
                    </a:ext>
                  </a:extLst>
                </a:gridCol>
                <a:gridCol w="678931">
                  <a:extLst>
                    <a:ext uri="{9D8B030D-6E8A-4147-A177-3AD203B41FA5}">
                      <a16:colId xmlns:a16="http://schemas.microsoft.com/office/drawing/2014/main" val="3275209368"/>
                    </a:ext>
                  </a:extLst>
                </a:gridCol>
                <a:gridCol w="797144">
                  <a:extLst>
                    <a:ext uri="{9D8B030D-6E8A-4147-A177-3AD203B41FA5}">
                      <a16:colId xmlns:a16="http://schemas.microsoft.com/office/drawing/2014/main" val="3862895252"/>
                    </a:ext>
                  </a:extLst>
                </a:gridCol>
                <a:gridCol w="335472">
                  <a:extLst>
                    <a:ext uri="{9D8B030D-6E8A-4147-A177-3AD203B41FA5}">
                      <a16:colId xmlns:a16="http://schemas.microsoft.com/office/drawing/2014/main" val="491018287"/>
                    </a:ext>
                  </a:extLst>
                </a:gridCol>
                <a:gridCol w="566308">
                  <a:extLst>
                    <a:ext uri="{9D8B030D-6E8A-4147-A177-3AD203B41FA5}">
                      <a16:colId xmlns:a16="http://schemas.microsoft.com/office/drawing/2014/main" val="1048550510"/>
                    </a:ext>
                  </a:extLst>
                </a:gridCol>
                <a:gridCol w="565509">
                  <a:extLst>
                    <a:ext uri="{9D8B030D-6E8A-4147-A177-3AD203B41FA5}">
                      <a16:colId xmlns:a16="http://schemas.microsoft.com/office/drawing/2014/main" val="2719462142"/>
                    </a:ext>
                  </a:extLst>
                </a:gridCol>
                <a:gridCol w="793151">
                  <a:extLst>
                    <a:ext uri="{9D8B030D-6E8A-4147-A177-3AD203B41FA5}">
                      <a16:colId xmlns:a16="http://schemas.microsoft.com/office/drawing/2014/main" val="2306305081"/>
                    </a:ext>
                  </a:extLst>
                </a:gridCol>
                <a:gridCol w="1018396">
                  <a:extLst>
                    <a:ext uri="{9D8B030D-6E8A-4147-A177-3AD203B41FA5}">
                      <a16:colId xmlns:a16="http://schemas.microsoft.com/office/drawing/2014/main" val="2979087319"/>
                    </a:ext>
                  </a:extLst>
                </a:gridCol>
                <a:gridCol w="1246037">
                  <a:extLst>
                    <a:ext uri="{9D8B030D-6E8A-4147-A177-3AD203B41FA5}">
                      <a16:colId xmlns:a16="http://schemas.microsoft.com/office/drawing/2014/main" val="1517208626"/>
                    </a:ext>
                  </a:extLst>
                </a:gridCol>
              </a:tblGrid>
              <a:tr h="4425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ked_id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ast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ttt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pcd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a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rn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ked_type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date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sou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comment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256630"/>
                  </a:ext>
                </a:extLst>
              </a:tr>
              <a:tr h="5327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20210101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hp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205120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ked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104140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f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01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bat roost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010121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ABC Cons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 dirty="0">
                          <a:effectLst/>
                        </a:rPr>
                        <a:t>south eaves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63004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96005"/>
              </p:ext>
            </p:extLst>
          </p:nvPr>
        </p:nvGraphicFramePr>
        <p:xfrm>
          <a:off x="4355461" y="4051046"/>
          <a:ext cx="5045244" cy="2110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544">
                  <a:extLst>
                    <a:ext uri="{9D8B030D-6E8A-4147-A177-3AD203B41FA5}">
                      <a16:colId xmlns:a16="http://schemas.microsoft.com/office/drawing/2014/main" val="2899482149"/>
                    </a:ext>
                  </a:extLst>
                </a:gridCol>
                <a:gridCol w="4213700">
                  <a:extLst>
                    <a:ext uri="{9D8B030D-6E8A-4147-A177-3AD203B41FA5}">
                      <a16:colId xmlns:a16="http://schemas.microsoft.com/office/drawing/2014/main" val="2740378435"/>
                    </a:ext>
                  </a:extLst>
                </a:gridCol>
              </a:tblGrid>
              <a:tr h="3015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Estate Portfolio 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623169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Section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274146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ast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Building / Monument Code or Tree Tag no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8171658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ttt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Layer Code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756367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pcd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Property Code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539220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Status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9001149"/>
                  </a:ext>
                </a:extLst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rn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Revision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213804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259" y="4024814"/>
            <a:ext cx="1939057" cy="2539241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61298"/>
              </p:ext>
            </p:extLst>
          </p:nvPr>
        </p:nvGraphicFramePr>
        <p:xfrm>
          <a:off x="4022313" y="347604"/>
          <a:ext cx="3039037" cy="178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SmartDraw" r:id="rId4" imgW="2336040" imgH="1369800" progId="SmartDraw.2">
                  <p:embed/>
                </p:oleObj>
              </mc:Choice>
              <mc:Fallback>
                <p:oleObj name="SmartDraw" r:id="rId4" imgW="2336040" imgH="1369800" progId="SmartDraw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2313" y="347604"/>
                        <a:ext cx="3039037" cy="178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2571" y="404516"/>
            <a:ext cx="3849233" cy="57592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21" name="Picture 20" descr="chart5686139970.png"/>
          <p:cNvPicPr>
            <a:picLocks noChangeAspect="1"/>
          </p:cNvPicPr>
          <p:nvPr/>
        </p:nvPicPr>
        <p:blipFill rotWithShape="1">
          <a:blip r:embed="rId6"/>
          <a:srcRect l="8437" t="-774" r="9402" b="774"/>
          <a:stretch/>
        </p:blipFill>
        <p:spPr>
          <a:xfrm>
            <a:off x="411106" y="903174"/>
            <a:ext cx="3104979" cy="235398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64881" y="3366959"/>
            <a:ext cx="3355149" cy="264621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 represented in</a:t>
            </a:r>
            <a:endParaRPr lang="en-I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Questionnaire</a:t>
            </a:r>
            <a:endParaRPr lang="en-I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State Architect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NHP Heritage Services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Property Maintenance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Historic Properties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Historic Properties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 Section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</a:t>
            </a:r>
            <a:r>
              <a:rPr lang="en-I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Botanic 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Gardens (NHP)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877" y="445502"/>
            <a:ext cx="2305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chemeClr val="accent6">
                    <a:lumMod val="75000"/>
                  </a:schemeClr>
                </a:solidFill>
              </a:rPr>
              <a:t>Consultation</a:t>
            </a:r>
            <a:endParaRPr lang="en-I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5312" y="87183"/>
            <a:ext cx="14147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IE" sz="24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Building on Flooding specification</a:t>
            </a:r>
            <a:endParaRPr lang="en-IE" sz="24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0387" y="548848"/>
            <a:ext cx="47736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IE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€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1 Billion </a:t>
            </a:r>
            <a:r>
              <a:rPr lang="en-IE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in capital </a:t>
            </a: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investment on flood relief</a:t>
            </a:r>
            <a:endParaRPr lang="en-IE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Data management</a:t>
            </a:r>
            <a:r>
              <a:rPr lang="en-IE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conservators manage viewers</a:t>
            </a: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FRM </a:t>
            </a:r>
            <a:r>
              <a:rPr lang="en-IE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staff collates/manage </a:t>
            </a: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data</a:t>
            </a:r>
            <a:endParaRPr lang="en-IE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342900" indent="-3429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OPW biodiversity action strategy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Data management a new action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Required to manage and report on actions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Broaden  spec. to other sections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895" y="6105211"/>
            <a:ext cx="5193965" cy="646331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https://www.gov.ie/en/publication/b15dd0-technical-specifications-and-guidance-notes/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48247"/>
              </p:ext>
            </p:extLst>
          </p:nvPr>
        </p:nvGraphicFramePr>
        <p:xfrm>
          <a:off x="6393572" y="4831086"/>
          <a:ext cx="5725160" cy="201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60">
                  <a:extLst>
                    <a:ext uri="{9D8B030D-6E8A-4147-A177-3AD203B41FA5}">
                      <a16:colId xmlns:a16="http://schemas.microsoft.com/office/drawing/2014/main" val="6711304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115808015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358070985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63620953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Flood Risk management 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Estate Portfolio 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15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b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River basin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Section, FRM spec to be changed to this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9736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sch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Scheme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acd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Asset Code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014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ttt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Layer code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ttt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Layer Code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292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stg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Flood relief stage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pcd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Property Code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9535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Status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a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Status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21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rn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Revision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rn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Revision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0014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 smtClean="0">
                          <a:effectLst/>
                        </a:rPr>
                        <a:t>sch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r>
                        <a:rPr lang="en-IE" sz="1100" dirty="0" smtClean="0">
                          <a:effectLst/>
                        </a:rPr>
                        <a:t>Scheme</a:t>
                      </a:r>
                      <a:endParaRPr lang="en-IE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7068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94045"/>
              </p:ext>
            </p:extLst>
          </p:nvPr>
        </p:nvGraphicFramePr>
        <p:xfrm>
          <a:off x="119270" y="208720"/>
          <a:ext cx="5700860" cy="5754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4686">
                  <a:extLst>
                    <a:ext uri="{9D8B030D-6E8A-4147-A177-3AD203B41FA5}">
                      <a16:colId xmlns:a16="http://schemas.microsoft.com/office/drawing/2014/main" val="2288992877"/>
                    </a:ext>
                  </a:extLst>
                </a:gridCol>
                <a:gridCol w="1697056">
                  <a:extLst>
                    <a:ext uri="{9D8B030D-6E8A-4147-A177-3AD203B41FA5}">
                      <a16:colId xmlns:a16="http://schemas.microsoft.com/office/drawing/2014/main" val="629997681"/>
                    </a:ext>
                  </a:extLst>
                </a:gridCol>
                <a:gridCol w="1367520">
                  <a:extLst>
                    <a:ext uri="{9D8B030D-6E8A-4147-A177-3AD203B41FA5}">
                      <a16:colId xmlns:a16="http://schemas.microsoft.com/office/drawing/2014/main" val="2091973371"/>
                    </a:ext>
                  </a:extLst>
                </a:gridCol>
                <a:gridCol w="1061598">
                  <a:extLst>
                    <a:ext uri="{9D8B030D-6E8A-4147-A177-3AD203B41FA5}">
                      <a16:colId xmlns:a16="http://schemas.microsoft.com/office/drawing/2014/main" val="3720558198"/>
                    </a:ext>
                  </a:extLst>
                </a:gridCol>
              </a:tblGrid>
              <a:tr h="590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Spatial Data File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Description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Estate portfolio object 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FRM object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3051554"/>
                  </a:ext>
                </a:extLst>
              </a:tr>
              <a:tr h="578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Invasive Species Plants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SI 477 plants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4421291"/>
                  </a:ext>
                </a:extLst>
              </a:tr>
              <a:tr h="53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Invasive Species Animals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SI 477 animals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Point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324954"/>
                  </a:ext>
                </a:extLst>
              </a:tr>
              <a:tr h="485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Habitat Mapping - Area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Fossit code habitat-areas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Polygon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Polygon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55179"/>
                  </a:ext>
                </a:extLst>
              </a:tr>
              <a:tr h="406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Habitat Mapping - Line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Fossit code habitat- lines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Line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Line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5281450"/>
                  </a:ext>
                </a:extLst>
              </a:tr>
              <a:tr h="674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Ecological Enhancements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Artificial habitats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Point/Polygon for landscapes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7987160"/>
                  </a:ext>
                </a:extLst>
              </a:tr>
              <a:tr h="652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Key Environmental    Data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Important/protected species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Point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869778"/>
                  </a:ext>
                </a:extLst>
              </a:tr>
              <a:tr h="736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Supplementary Env.  Data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Sightings of important species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Point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Point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98328"/>
                  </a:ext>
                </a:extLst>
              </a:tr>
              <a:tr h="473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Project Area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FRM project extent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n/a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n/a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3793194"/>
                  </a:ext>
                </a:extLst>
              </a:tr>
              <a:tr h="352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Image Locations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Photographs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n/a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n/a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717661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Tree data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>
                          <a:effectLst/>
                        </a:rPr>
                        <a:t>Not in FRM spec</a:t>
                      </a:r>
                      <a:endParaRPr lang="en-I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Point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b="1" dirty="0">
                          <a:effectLst/>
                        </a:rPr>
                        <a:t>n/a</a:t>
                      </a:r>
                      <a:endParaRPr lang="en-I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834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2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9112" y="656611"/>
            <a:ext cx="1422475" cy="5943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50" b="1" i="0" u="none" strike="noStrike" kern="1200" cap="none" spc="20" normalizeH="0" baseline="0" noProof="0" dirty="0" smtClean="0">
                <a:ln>
                  <a:noFill/>
                </a:ln>
                <a:solidFill>
                  <a:srgbClr val="09394E"/>
                </a:solidFill>
                <a:effectLst/>
                <a:uLnTx/>
                <a:uFillTx/>
                <a:latin typeface="Helvetica Neue Condensed"/>
                <a:ea typeface="+mn-ea"/>
                <a:cs typeface="Helvetica Neue Condensed"/>
              </a:rPr>
              <a:t>O.P.W</a:t>
            </a:r>
            <a:endParaRPr kumimoji="0" sz="3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Condensed"/>
              <a:ea typeface="+mn-ea"/>
              <a:cs typeface="Helvetica Neue Condense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8238" y="113862"/>
            <a:ext cx="1435015" cy="4912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02493" y="172413"/>
            <a:ext cx="162986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09394E"/>
                </a:solidFill>
                <a:effectLst/>
                <a:uLnTx/>
                <a:uFillTx/>
                <a:latin typeface="Helvetica Neue Condensed"/>
                <a:ea typeface="+mn-ea"/>
                <a:cs typeface="Helvetica Neue Condensed"/>
              </a:rPr>
              <a:t>OUTPUT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Condensed"/>
              <a:ea typeface="+mn-ea"/>
              <a:cs typeface="Helvetica Neue Condense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5003" y="2370401"/>
            <a:ext cx="4462145" cy="2848610"/>
            <a:chOff x="3865003" y="2370401"/>
            <a:chExt cx="4462145" cy="2848610"/>
          </a:xfrm>
        </p:grpSpPr>
        <p:sp>
          <p:nvSpPr>
            <p:cNvPr id="6" name="object 6"/>
            <p:cNvSpPr/>
            <p:nvPr/>
          </p:nvSpPr>
          <p:spPr>
            <a:xfrm>
              <a:off x="3865003" y="3588499"/>
              <a:ext cx="4461979" cy="16300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000722" y="2370401"/>
              <a:ext cx="4191000" cy="1130935"/>
            </a:xfrm>
            <a:custGeom>
              <a:avLst/>
              <a:gdLst/>
              <a:ahLst/>
              <a:cxnLst/>
              <a:rect l="l" t="t" r="r" b="b"/>
              <a:pathLst>
                <a:path w="4191000" h="1130935">
                  <a:moveTo>
                    <a:pt x="3979900" y="0"/>
                  </a:moveTo>
                  <a:lnTo>
                    <a:pt x="210654" y="0"/>
                  </a:lnTo>
                  <a:lnTo>
                    <a:pt x="162356" y="5563"/>
                  </a:lnTo>
                  <a:lnTo>
                    <a:pt x="118018" y="21410"/>
                  </a:lnTo>
                  <a:lnTo>
                    <a:pt x="78904" y="46277"/>
                  </a:lnTo>
                  <a:lnTo>
                    <a:pt x="46281" y="78899"/>
                  </a:lnTo>
                  <a:lnTo>
                    <a:pt x="21412" y="118012"/>
                  </a:lnTo>
                  <a:lnTo>
                    <a:pt x="5564" y="162352"/>
                  </a:lnTo>
                  <a:lnTo>
                    <a:pt x="0" y="210654"/>
                  </a:lnTo>
                  <a:lnTo>
                    <a:pt x="0" y="919695"/>
                  </a:lnTo>
                  <a:lnTo>
                    <a:pt x="5564" y="967998"/>
                  </a:lnTo>
                  <a:lnTo>
                    <a:pt x="21412" y="1012337"/>
                  </a:lnTo>
                  <a:lnTo>
                    <a:pt x="46281" y="1051451"/>
                  </a:lnTo>
                  <a:lnTo>
                    <a:pt x="78904" y="1084073"/>
                  </a:lnTo>
                  <a:lnTo>
                    <a:pt x="118018" y="1108940"/>
                  </a:lnTo>
                  <a:lnTo>
                    <a:pt x="162356" y="1124787"/>
                  </a:lnTo>
                  <a:lnTo>
                    <a:pt x="210654" y="1130350"/>
                  </a:lnTo>
                  <a:lnTo>
                    <a:pt x="3979900" y="1130350"/>
                  </a:lnTo>
                  <a:lnTo>
                    <a:pt x="4028198" y="1124787"/>
                  </a:lnTo>
                  <a:lnTo>
                    <a:pt x="4072537" y="1108940"/>
                  </a:lnTo>
                  <a:lnTo>
                    <a:pt x="4111650" y="1084073"/>
                  </a:lnTo>
                  <a:lnTo>
                    <a:pt x="4144273" y="1051451"/>
                  </a:lnTo>
                  <a:lnTo>
                    <a:pt x="4169142" y="1012337"/>
                  </a:lnTo>
                  <a:lnTo>
                    <a:pt x="4184991" y="967998"/>
                  </a:lnTo>
                  <a:lnTo>
                    <a:pt x="4190555" y="919695"/>
                  </a:lnTo>
                  <a:lnTo>
                    <a:pt x="4190555" y="210654"/>
                  </a:lnTo>
                  <a:lnTo>
                    <a:pt x="4184991" y="162352"/>
                  </a:lnTo>
                  <a:lnTo>
                    <a:pt x="4169142" y="118012"/>
                  </a:lnTo>
                  <a:lnTo>
                    <a:pt x="4144273" y="78899"/>
                  </a:lnTo>
                  <a:lnTo>
                    <a:pt x="4111650" y="46277"/>
                  </a:lnTo>
                  <a:lnTo>
                    <a:pt x="4072537" y="21410"/>
                  </a:lnTo>
                  <a:lnTo>
                    <a:pt x="4028198" y="5563"/>
                  </a:lnTo>
                  <a:lnTo>
                    <a:pt x="3979900" y="0"/>
                  </a:lnTo>
                  <a:close/>
                </a:path>
              </a:pathLst>
            </a:custGeom>
            <a:solidFill>
              <a:srgbClr val="EAEDF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57872" y="2422157"/>
              <a:ext cx="4076700" cy="1027430"/>
            </a:xfrm>
            <a:custGeom>
              <a:avLst/>
              <a:gdLst/>
              <a:ahLst/>
              <a:cxnLst/>
              <a:rect l="l" t="t" r="r" b="b"/>
              <a:pathLst>
                <a:path w="4076700" h="1027429">
                  <a:moveTo>
                    <a:pt x="4076255" y="197878"/>
                  </a:moveTo>
                  <a:lnTo>
                    <a:pt x="4076255" y="828954"/>
                  </a:lnTo>
                  <a:lnTo>
                    <a:pt x="4070843" y="874324"/>
                  </a:lnTo>
                  <a:lnTo>
                    <a:pt x="4055427" y="915973"/>
                  </a:lnTo>
                  <a:lnTo>
                    <a:pt x="4031237" y="952711"/>
                  </a:lnTo>
                  <a:lnTo>
                    <a:pt x="3999503" y="983353"/>
                  </a:lnTo>
                  <a:lnTo>
                    <a:pt x="3961456" y="1006709"/>
                  </a:lnTo>
                  <a:lnTo>
                    <a:pt x="3918325" y="1021594"/>
                  </a:lnTo>
                  <a:lnTo>
                    <a:pt x="3871341" y="1026820"/>
                  </a:lnTo>
                  <a:lnTo>
                    <a:pt x="204914" y="1026820"/>
                  </a:lnTo>
                  <a:lnTo>
                    <a:pt x="157929" y="1021594"/>
                  </a:lnTo>
                  <a:lnTo>
                    <a:pt x="114798" y="1006709"/>
                  </a:lnTo>
                  <a:lnTo>
                    <a:pt x="76751" y="983353"/>
                  </a:lnTo>
                  <a:lnTo>
                    <a:pt x="45017" y="952711"/>
                  </a:lnTo>
                  <a:lnTo>
                    <a:pt x="20827" y="915973"/>
                  </a:lnTo>
                  <a:lnTo>
                    <a:pt x="5412" y="874324"/>
                  </a:lnTo>
                  <a:lnTo>
                    <a:pt x="0" y="828954"/>
                  </a:lnTo>
                  <a:lnTo>
                    <a:pt x="0" y="197878"/>
                  </a:lnTo>
                  <a:lnTo>
                    <a:pt x="5412" y="152507"/>
                  </a:lnTo>
                  <a:lnTo>
                    <a:pt x="20827" y="110857"/>
                  </a:lnTo>
                  <a:lnTo>
                    <a:pt x="45017" y="74116"/>
                  </a:lnTo>
                  <a:lnTo>
                    <a:pt x="76751" y="43472"/>
                  </a:lnTo>
                  <a:lnTo>
                    <a:pt x="114798" y="20112"/>
                  </a:lnTo>
                  <a:lnTo>
                    <a:pt x="157929" y="5226"/>
                  </a:lnTo>
                  <a:lnTo>
                    <a:pt x="204914" y="0"/>
                  </a:lnTo>
                  <a:lnTo>
                    <a:pt x="3871341" y="0"/>
                  </a:lnTo>
                  <a:lnTo>
                    <a:pt x="3918325" y="5226"/>
                  </a:lnTo>
                  <a:lnTo>
                    <a:pt x="3961456" y="20112"/>
                  </a:lnTo>
                  <a:lnTo>
                    <a:pt x="3999503" y="43472"/>
                  </a:lnTo>
                  <a:lnTo>
                    <a:pt x="4031237" y="74116"/>
                  </a:lnTo>
                  <a:lnTo>
                    <a:pt x="4055427" y="110857"/>
                  </a:lnTo>
                  <a:lnTo>
                    <a:pt x="4070843" y="152507"/>
                  </a:lnTo>
                  <a:lnTo>
                    <a:pt x="4076255" y="197878"/>
                  </a:lnTo>
                  <a:close/>
                </a:path>
              </a:pathLst>
            </a:custGeom>
            <a:ln w="12700">
              <a:solidFill>
                <a:srgbClr val="B847E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93204" y="2595566"/>
              <a:ext cx="710565" cy="710565"/>
            </a:xfrm>
            <a:custGeom>
              <a:avLst/>
              <a:gdLst/>
              <a:ahLst/>
              <a:cxnLst/>
              <a:rect l="l" t="t" r="r" b="b"/>
              <a:pathLst>
                <a:path w="710564" h="710564">
                  <a:moveTo>
                    <a:pt x="355117" y="0"/>
                  </a:moveTo>
                  <a:lnTo>
                    <a:pt x="306930" y="3242"/>
                  </a:lnTo>
                  <a:lnTo>
                    <a:pt x="260713" y="12686"/>
                  </a:lnTo>
                  <a:lnTo>
                    <a:pt x="216889" y="27908"/>
                  </a:lnTo>
                  <a:lnTo>
                    <a:pt x="175882" y="48486"/>
                  </a:lnTo>
                  <a:lnTo>
                    <a:pt x="138115" y="73996"/>
                  </a:lnTo>
                  <a:lnTo>
                    <a:pt x="104011" y="104016"/>
                  </a:lnTo>
                  <a:lnTo>
                    <a:pt x="73993" y="138121"/>
                  </a:lnTo>
                  <a:lnTo>
                    <a:pt x="48483" y="175888"/>
                  </a:lnTo>
                  <a:lnTo>
                    <a:pt x="27906" y="216894"/>
                  </a:lnTo>
                  <a:lnTo>
                    <a:pt x="12685" y="260717"/>
                  </a:lnTo>
                  <a:lnTo>
                    <a:pt x="3241" y="306932"/>
                  </a:lnTo>
                  <a:lnTo>
                    <a:pt x="0" y="355117"/>
                  </a:lnTo>
                  <a:lnTo>
                    <a:pt x="3241" y="403307"/>
                  </a:lnTo>
                  <a:lnTo>
                    <a:pt x="12685" y="449528"/>
                  </a:lnTo>
                  <a:lnTo>
                    <a:pt x="27906" y="493354"/>
                  </a:lnTo>
                  <a:lnTo>
                    <a:pt x="48483" y="534364"/>
                  </a:lnTo>
                  <a:lnTo>
                    <a:pt x="73993" y="572134"/>
                  </a:lnTo>
                  <a:lnTo>
                    <a:pt x="104011" y="606240"/>
                  </a:lnTo>
                  <a:lnTo>
                    <a:pt x="138115" y="636261"/>
                  </a:lnTo>
                  <a:lnTo>
                    <a:pt x="175882" y="661772"/>
                  </a:lnTo>
                  <a:lnTo>
                    <a:pt x="216889" y="682351"/>
                  </a:lnTo>
                  <a:lnTo>
                    <a:pt x="260713" y="697574"/>
                  </a:lnTo>
                  <a:lnTo>
                    <a:pt x="306930" y="707018"/>
                  </a:lnTo>
                  <a:lnTo>
                    <a:pt x="355117" y="710260"/>
                  </a:lnTo>
                  <a:lnTo>
                    <a:pt x="403311" y="707018"/>
                  </a:lnTo>
                  <a:lnTo>
                    <a:pt x="449534" y="697574"/>
                  </a:lnTo>
                  <a:lnTo>
                    <a:pt x="493363" y="682351"/>
                  </a:lnTo>
                  <a:lnTo>
                    <a:pt x="534376" y="661772"/>
                  </a:lnTo>
                  <a:lnTo>
                    <a:pt x="572149" y="636261"/>
                  </a:lnTo>
                  <a:lnTo>
                    <a:pt x="606258" y="606240"/>
                  </a:lnTo>
                  <a:lnTo>
                    <a:pt x="636281" y="572134"/>
                  </a:lnTo>
                  <a:lnTo>
                    <a:pt x="661794" y="534364"/>
                  </a:lnTo>
                  <a:lnTo>
                    <a:pt x="682374" y="493354"/>
                  </a:lnTo>
                  <a:lnTo>
                    <a:pt x="697598" y="449528"/>
                  </a:lnTo>
                  <a:lnTo>
                    <a:pt x="707043" y="403307"/>
                  </a:lnTo>
                  <a:lnTo>
                    <a:pt x="710285" y="355117"/>
                  </a:lnTo>
                  <a:lnTo>
                    <a:pt x="707043" y="306932"/>
                  </a:lnTo>
                  <a:lnTo>
                    <a:pt x="697598" y="260717"/>
                  </a:lnTo>
                  <a:lnTo>
                    <a:pt x="682374" y="216894"/>
                  </a:lnTo>
                  <a:lnTo>
                    <a:pt x="661794" y="175888"/>
                  </a:lnTo>
                  <a:lnTo>
                    <a:pt x="636281" y="138121"/>
                  </a:lnTo>
                  <a:lnTo>
                    <a:pt x="606258" y="104016"/>
                  </a:lnTo>
                  <a:lnTo>
                    <a:pt x="572149" y="73996"/>
                  </a:lnTo>
                  <a:lnTo>
                    <a:pt x="534376" y="48486"/>
                  </a:lnTo>
                  <a:lnTo>
                    <a:pt x="493363" y="27908"/>
                  </a:lnTo>
                  <a:lnTo>
                    <a:pt x="449534" y="12686"/>
                  </a:lnTo>
                  <a:lnTo>
                    <a:pt x="403311" y="3242"/>
                  </a:lnTo>
                  <a:lnTo>
                    <a:pt x="355117" y="0"/>
                  </a:lnTo>
                  <a:close/>
                </a:path>
              </a:pathLst>
            </a:custGeom>
            <a:solidFill>
              <a:srgbClr val="B847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32579" y="2635915"/>
              <a:ext cx="631446" cy="6261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385708" y="2685437"/>
              <a:ext cx="532514" cy="5281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46284" y="2769423"/>
            <a:ext cx="410851" cy="3257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7625" marR="5080" lvl="0" indent="-35560" algn="l" defTabSz="914400" rtl="0" eaLnBrk="1" fontAlgn="auto" latinLnBrk="0" hangingPunct="1">
              <a:lnSpc>
                <a:spcPts val="109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09394E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Clean  Data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51468" y="2470948"/>
            <a:ext cx="2475230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0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Key and Supplementary Data  Habitat Mapping 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Area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and Line  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Invasive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Species Plants  Ecological</a:t>
            </a:r>
            <a:r>
              <a:rPr kumimoji="0" sz="135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Neue-Medium"/>
                <a:ea typeface="+mn-ea"/>
                <a:cs typeface="HelveticaNeue-Medium"/>
              </a:rPr>
              <a:t>Enhancements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-Medium"/>
              <a:ea typeface="+mn-ea"/>
              <a:cs typeface="HelveticaNeue-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58787" y="3688712"/>
            <a:ext cx="1976023" cy="141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SPECIFICATION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234315" marR="226060" lvl="0" indent="0" algn="ctr" defTabSz="914400" rtl="0" eaLnBrk="1" fontAlgn="auto" latinLnBrk="0" hangingPunct="1">
              <a:lnSpc>
                <a:spcPct val="17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MANAGERS  VIEWERS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2270" y="1568516"/>
            <a:ext cx="9723120" cy="4605655"/>
            <a:chOff x="282270" y="1568516"/>
            <a:chExt cx="9723120" cy="4605655"/>
          </a:xfrm>
        </p:grpSpPr>
        <p:sp>
          <p:nvSpPr>
            <p:cNvPr id="16" name="object 16"/>
            <p:cNvSpPr/>
            <p:nvPr/>
          </p:nvSpPr>
          <p:spPr>
            <a:xfrm>
              <a:off x="6095999" y="52696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095999" y="5324132"/>
              <a:ext cx="0" cy="245745"/>
            </a:xfrm>
            <a:custGeom>
              <a:avLst/>
              <a:gdLst/>
              <a:ahLst/>
              <a:cxnLst/>
              <a:rect l="l" t="t" r="r" b="b"/>
              <a:pathLst>
                <a:path h="245745">
                  <a:moveTo>
                    <a:pt x="0" y="0"/>
                  </a:moveTo>
                  <a:lnTo>
                    <a:pt x="0" y="245275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095999" y="55966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146799" y="5596661"/>
              <a:ext cx="2820035" cy="0"/>
            </a:xfrm>
            <a:custGeom>
              <a:avLst/>
              <a:gdLst/>
              <a:ahLst/>
              <a:cxnLst/>
              <a:rect l="l" t="t" r="r" b="b"/>
              <a:pathLst>
                <a:path w="2820034">
                  <a:moveTo>
                    <a:pt x="0" y="0"/>
                  </a:moveTo>
                  <a:lnTo>
                    <a:pt x="2819552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991750" y="55966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991750" y="1606626"/>
              <a:ext cx="0" cy="3939540"/>
            </a:xfrm>
            <a:custGeom>
              <a:avLst/>
              <a:gdLst/>
              <a:ahLst/>
              <a:cxnLst/>
              <a:rect l="l" t="t" r="r" b="b"/>
              <a:pathLst>
                <a:path h="3939540">
                  <a:moveTo>
                    <a:pt x="0" y="3939209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991750" y="15812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991750" y="1581216"/>
              <a:ext cx="1000760" cy="0"/>
            </a:xfrm>
            <a:custGeom>
              <a:avLst/>
              <a:gdLst/>
              <a:ahLst/>
              <a:cxnLst/>
              <a:rect l="l" t="t" r="r" b="b"/>
              <a:pathLst>
                <a:path w="1000759">
                  <a:moveTo>
                    <a:pt x="0" y="0"/>
                  </a:moveTo>
                  <a:lnTo>
                    <a:pt x="1000696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991750" y="2844123"/>
              <a:ext cx="1000760" cy="0"/>
            </a:xfrm>
            <a:custGeom>
              <a:avLst/>
              <a:gdLst/>
              <a:ahLst/>
              <a:cxnLst/>
              <a:rect l="l" t="t" r="r" b="b"/>
              <a:pathLst>
                <a:path w="1000759">
                  <a:moveTo>
                    <a:pt x="0" y="0"/>
                  </a:moveTo>
                  <a:lnTo>
                    <a:pt x="1000696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991750" y="3637264"/>
              <a:ext cx="1000760" cy="0"/>
            </a:xfrm>
            <a:custGeom>
              <a:avLst/>
              <a:gdLst/>
              <a:ahLst/>
              <a:cxnLst/>
              <a:rect l="l" t="t" r="r" b="b"/>
              <a:pathLst>
                <a:path w="1000759">
                  <a:moveTo>
                    <a:pt x="0" y="0"/>
                  </a:moveTo>
                  <a:lnTo>
                    <a:pt x="1000696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991750" y="4435764"/>
              <a:ext cx="1000760" cy="0"/>
            </a:xfrm>
            <a:custGeom>
              <a:avLst/>
              <a:gdLst/>
              <a:ahLst/>
              <a:cxnLst/>
              <a:rect l="l" t="t" r="r" b="b"/>
              <a:pathLst>
                <a:path w="1000759">
                  <a:moveTo>
                    <a:pt x="0" y="0"/>
                  </a:moveTo>
                  <a:lnTo>
                    <a:pt x="1000696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991750" y="5231723"/>
              <a:ext cx="1000760" cy="0"/>
            </a:xfrm>
            <a:custGeom>
              <a:avLst/>
              <a:gdLst/>
              <a:ahLst/>
              <a:cxnLst/>
              <a:rect l="l" t="t" r="r" b="b"/>
              <a:pathLst>
                <a:path w="1000759">
                  <a:moveTo>
                    <a:pt x="0" y="0"/>
                  </a:moveTo>
                  <a:lnTo>
                    <a:pt x="1000696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991750" y="5596661"/>
              <a:ext cx="939165" cy="565150"/>
            </a:xfrm>
            <a:custGeom>
              <a:avLst/>
              <a:gdLst/>
              <a:ahLst/>
              <a:cxnLst/>
              <a:rect l="l" t="t" r="r" b="b"/>
              <a:pathLst>
                <a:path w="939165" h="565150">
                  <a:moveTo>
                    <a:pt x="0" y="0"/>
                  </a:moveTo>
                  <a:lnTo>
                    <a:pt x="531037" y="0"/>
                  </a:lnTo>
                  <a:lnTo>
                    <a:pt x="531037" y="564527"/>
                  </a:lnTo>
                  <a:lnTo>
                    <a:pt x="938784" y="564527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82270" y="2583802"/>
              <a:ext cx="2037829" cy="22860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39656" y="2889402"/>
              <a:ext cx="1923414" cy="1923414"/>
            </a:xfrm>
            <a:custGeom>
              <a:avLst/>
              <a:gdLst/>
              <a:ahLst/>
              <a:cxnLst/>
              <a:rect l="l" t="t" r="r" b="b"/>
              <a:pathLst>
                <a:path w="1923414" h="1923414">
                  <a:moveTo>
                    <a:pt x="1593621" y="1923059"/>
                  </a:moveTo>
                  <a:lnTo>
                    <a:pt x="329438" y="1923059"/>
                  </a:lnTo>
                  <a:lnTo>
                    <a:pt x="280753" y="1919487"/>
                  </a:lnTo>
                  <a:lnTo>
                    <a:pt x="234288" y="1909112"/>
                  </a:lnTo>
                  <a:lnTo>
                    <a:pt x="190551" y="1892442"/>
                  </a:lnTo>
                  <a:lnTo>
                    <a:pt x="150051" y="1869987"/>
                  </a:lnTo>
                  <a:lnTo>
                    <a:pt x="113298" y="1842258"/>
                  </a:lnTo>
                  <a:lnTo>
                    <a:pt x="80802" y="1809762"/>
                  </a:lnTo>
                  <a:lnTo>
                    <a:pt x="53072" y="1773011"/>
                  </a:lnTo>
                  <a:lnTo>
                    <a:pt x="30617" y="1732513"/>
                  </a:lnTo>
                  <a:lnTo>
                    <a:pt x="13947" y="1688777"/>
                  </a:lnTo>
                  <a:lnTo>
                    <a:pt x="3571" y="1642314"/>
                  </a:lnTo>
                  <a:lnTo>
                    <a:pt x="0" y="1593634"/>
                  </a:lnTo>
                  <a:lnTo>
                    <a:pt x="0" y="329450"/>
                  </a:lnTo>
                  <a:lnTo>
                    <a:pt x="3571" y="280766"/>
                  </a:lnTo>
                  <a:lnTo>
                    <a:pt x="13947" y="234300"/>
                  </a:lnTo>
                  <a:lnTo>
                    <a:pt x="30617" y="190561"/>
                  </a:lnTo>
                  <a:lnTo>
                    <a:pt x="53072" y="150060"/>
                  </a:lnTo>
                  <a:lnTo>
                    <a:pt x="80802" y="113305"/>
                  </a:lnTo>
                  <a:lnTo>
                    <a:pt x="113298" y="80807"/>
                  </a:lnTo>
                  <a:lnTo>
                    <a:pt x="150051" y="53075"/>
                  </a:lnTo>
                  <a:lnTo>
                    <a:pt x="190551" y="30619"/>
                  </a:lnTo>
                  <a:lnTo>
                    <a:pt x="234288" y="13948"/>
                  </a:lnTo>
                  <a:lnTo>
                    <a:pt x="280753" y="3572"/>
                  </a:lnTo>
                  <a:lnTo>
                    <a:pt x="329438" y="0"/>
                  </a:lnTo>
                  <a:lnTo>
                    <a:pt x="1593621" y="0"/>
                  </a:lnTo>
                  <a:lnTo>
                    <a:pt x="1642302" y="3572"/>
                  </a:lnTo>
                  <a:lnTo>
                    <a:pt x="1688766" y="13948"/>
                  </a:lnTo>
                  <a:lnTo>
                    <a:pt x="1732502" y="30619"/>
                  </a:lnTo>
                  <a:lnTo>
                    <a:pt x="1773002" y="53075"/>
                  </a:lnTo>
                  <a:lnTo>
                    <a:pt x="1809755" y="80807"/>
                  </a:lnTo>
                  <a:lnTo>
                    <a:pt x="1842252" y="113305"/>
                  </a:lnTo>
                  <a:lnTo>
                    <a:pt x="1869984" y="150060"/>
                  </a:lnTo>
                  <a:lnTo>
                    <a:pt x="1892440" y="190561"/>
                  </a:lnTo>
                  <a:lnTo>
                    <a:pt x="1909111" y="234300"/>
                  </a:lnTo>
                  <a:lnTo>
                    <a:pt x="1919487" y="280766"/>
                  </a:lnTo>
                  <a:lnTo>
                    <a:pt x="1923059" y="329450"/>
                  </a:lnTo>
                  <a:lnTo>
                    <a:pt x="1923059" y="1593634"/>
                  </a:lnTo>
                  <a:lnTo>
                    <a:pt x="1919487" y="1642314"/>
                  </a:lnTo>
                  <a:lnTo>
                    <a:pt x="1909111" y="1688777"/>
                  </a:lnTo>
                  <a:lnTo>
                    <a:pt x="1892440" y="1732513"/>
                  </a:lnTo>
                  <a:lnTo>
                    <a:pt x="1869984" y="1773011"/>
                  </a:lnTo>
                  <a:lnTo>
                    <a:pt x="1842252" y="1809762"/>
                  </a:lnTo>
                  <a:lnTo>
                    <a:pt x="1809755" y="1842258"/>
                  </a:lnTo>
                  <a:lnTo>
                    <a:pt x="1773002" y="1869987"/>
                  </a:lnTo>
                  <a:lnTo>
                    <a:pt x="1732502" y="1892442"/>
                  </a:lnTo>
                  <a:lnTo>
                    <a:pt x="1688766" y="1909112"/>
                  </a:lnTo>
                  <a:lnTo>
                    <a:pt x="1642302" y="1919487"/>
                  </a:lnTo>
                  <a:lnTo>
                    <a:pt x="1593621" y="192305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65346" y="2898397"/>
            <a:ext cx="1547907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33655" lvl="0" indent="-635" algn="ctr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Ecological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surveys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Tree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surveys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42545" marR="33655" lvl="0" indent="0" algn="ctr" defTabSz="914400" rtl="0" eaLnBrk="1" fontAlgn="auto" latinLnBrk="0" hangingPunct="1">
              <a:lnSpc>
                <a:spcPts val="14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Habitat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and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Species  Mapping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327660" marR="320040" lvl="0" indent="0" algn="ctr" defTabSz="914400" rtl="0" eaLnBrk="1" fontAlgn="auto" latinLnBrk="0" hangingPunct="1">
              <a:lnSpc>
                <a:spcPts val="18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Bat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surveys  NISs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5yr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NISs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Flood relief</a:t>
            </a:r>
            <a:r>
              <a:rPr kumimoji="0" sz="1200" b="1" i="0" u="none" strike="noStrike" kern="1200" cap="none" spc="-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schemes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939756" y="784745"/>
            <a:ext cx="2038350" cy="1593215"/>
            <a:chOff x="9939756" y="784745"/>
            <a:chExt cx="2038350" cy="1593215"/>
          </a:xfrm>
        </p:grpSpPr>
        <p:sp>
          <p:nvSpPr>
            <p:cNvPr id="33" name="object 33"/>
            <p:cNvSpPr/>
            <p:nvPr/>
          </p:nvSpPr>
          <p:spPr>
            <a:xfrm>
              <a:off x="9939756" y="784745"/>
              <a:ext cx="2037829" cy="15929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997151" y="829594"/>
              <a:ext cx="1923414" cy="1503680"/>
            </a:xfrm>
            <a:custGeom>
              <a:avLst/>
              <a:gdLst/>
              <a:ahLst/>
              <a:cxnLst/>
              <a:rect l="l" t="t" r="r" b="b"/>
              <a:pathLst>
                <a:path w="1923415" h="1503680">
                  <a:moveTo>
                    <a:pt x="1593608" y="1503248"/>
                  </a:moveTo>
                  <a:lnTo>
                    <a:pt x="329438" y="1503248"/>
                  </a:lnTo>
                  <a:lnTo>
                    <a:pt x="280753" y="1499676"/>
                  </a:lnTo>
                  <a:lnTo>
                    <a:pt x="234288" y="1489299"/>
                  </a:lnTo>
                  <a:lnTo>
                    <a:pt x="190551" y="1472628"/>
                  </a:lnTo>
                  <a:lnTo>
                    <a:pt x="150051" y="1450172"/>
                  </a:lnTo>
                  <a:lnTo>
                    <a:pt x="113298" y="1422441"/>
                  </a:lnTo>
                  <a:lnTo>
                    <a:pt x="80802" y="1389944"/>
                  </a:lnTo>
                  <a:lnTo>
                    <a:pt x="53072" y="1353191"/>
                  </a:lnTo>
                  <a:lnTo>
                    <a:pt x="30617" y="1312691"/>
                  </a:lnTo>
                  <a:lnTo>
                    <a:pt x="13947" y="1268955"/>
                  </a:lnTo>
                  <a:lnTo>
                    <a:pt x="3571" y="1222491"/>
                  </a:lnTo>
                  <a:lnTo>
                    <a:pt x="0" y="1173810"/>
                  </a:lnTo>
                  <a:lnTo>
                    <a:pt x="0" y="329437"/>
                  </a:lnTo>
                  <a:lnTo>
                    <a:pt x="3571" y="280756"/>
                  </a:lnTo>
                  <a:lnTo>
                    <a:pt x="13947" y="234293"/>
                  </a:lnTo>
                  <a:lnTo>
                    <a:pt x="30617" y="190556"/>
                  </a:lnTo>
                  <a:lnTo>
                    <a:pt x="53072" y="150057"/>
                  </a:lnTo>
                  <a:lnTo>
                    <a:pt x="80802" y="113303"/>
                  </a:lnTo>
                  <a:lnTo>
                    <a:pt x="113298" y="80806"/>
                  </a:lnTo>
                  <a:lnTo>
                    <a:pt x="150051" y="53075"/>
                  </a:lnTo>
                  <a:lnTo>
                    <a:pt x="190551" y="30619"/>
                  </a:lnTo>
                  <a:lnTo>
                    <a:pt x="234288" y="13948"/>
                  </a:lnTo>
                  <a:lnTo>
                    <a:pt x="280753" y="3572"/>
                  </a:lnTo>
                  <a:lnTo>
                    <a:pt x="329438" y="0"/>
                  </a:lnTo>
                  <a:lnTo>
                    <a:pt x="1593608" y="0"/>
                  </a:lnTo>
                  <a:lnTo>
                    <a:pt x="1642292" y="3572"/>
                  </a:lnTo>
                  <a:lnTo>
                    <a:pt x="1688758" y="13948"/>
                  </a:lnTo>
                  <a:lnTo>
                    <a:pt x="1732495" y="30619"/>
                  </a:lnTo>
                  <a:lnTo>
                    <a:pt x="1772995" y="53075"/>
                  </a:lnTo>
                  <a:lnTo>
                    <a:pt x="1809748" y="80806"/>
                  </a:lnTo>
                  <a:lnTo>
                    <a:pt x="1842244" y="113303"/>
                  </a:lnTo>
                  <a:lnTo>
                    <a:pt x="1869974" y="150057"/>
                  </a:lnTo>
                  <a:lnTo>
                    <a:pt x="1892429" y="190556"/>
                  </a:lnTo>
                  <a:lnTo>
                    <a:pt x="1909099" y="234293"/>
                  </a:lnTo>
                  <a:lnTo>
                    <a:pt x="1919474" y="280756"/>
                  </a:lnTo>
                  <a:lnTo>
                    <a:pt x="1923046" y="329437"/>
                  </a:lnTo>
                  <a:lnTo>
                    <a:pt x="1923046" y="1173810"/>
                  </a:lnTo>
                  <a:lnTo>
                    <a:pt x="1919474" y="1222491"/>
                  </a:lnTo>
                  <a:lnTo>
                    <a:pt x="1909099" y="1268955"/>
                  </a:lnTo>
                  <a:lnTo>
                    <a:pt x="1892429" y="1312691"/>
                  </a:lnTo>
                  <a:lnTo>
                    <a:pt x="1869974" y="1353191"/>
                  </a:lnTo>
                  <a:lnTo>
                    <a:pt x="1842244" y="1389944"/>
                  </a:lnTo>
                  <a:lnTo>
                    <a:pt x="1809748" y="1422441"/>
                  </a:lnTo>
                  <a:lnTo>
                    <a:pt x="1772995" y="1450172"/>
                  </a:lnTo>
                  <a:lnTo>
                    <a:pt x="1732495" y="1472628"/>
                  </a:lnTo>
                  <a:lnTo>
                    <a:pt x="1688758" y="1489299"/>
                  </a:lnTo>
                  <a:lnTo>
                    <a:pt x="1642292" y="1499676"/>
                  </a:lnTo>
                  <a:lnTo>
                    <a:pt x="1593608" y="15032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0124969" y="1201198"/>
            <a:ext cx="16529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270" algn="ctr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Display Location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of: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Holts • Setts •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Nests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Hives • Trees •</a:t>
            </a:r>
            <a:r>
              <a:rPr kumimoji="0" sz="1200" b="1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Plants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9939756" y="2507411"/>
            <a:ext cx="2038350" cy="666750"/>
            <a:chOff x="9939756" y="2507411"/>
            <a:chExt cx="2038350" cy="666750"/>
          </a:xfrm>
        </p:grpSpPr>
        <p:sp>
          <p:nvSpPr>
            <p:cNvPr id="37" name="object 37"/>
            <p:cNvSpPr/>
            <p:nvPr/>
          </p:nvSpPr>
          <p:spPr>
            <a:xfrm>
              <a:off x="9939756" y="2507411"/>
              <a:ext cx="2037829" cy="6667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997150" y="2544080"/>
              <a:ext cx="1923414" cy="593725"/>
            </a:xfrm>
            <a:custGeom>
              <a:avLst/>
              <a:gdLst/>
              <a:ahLst/>
              <a:cxnLst/>
              <a:rect l="l" t="t" r="r" b="b"/>
              <a:pathLst>
                <a:path w="1923415" h="593725">
                  <a:moveTo>
                    <a:pt x="1789417" y="593407"/>
                  </a:moveTo>
                  <a:lnTo>
                    <a:pt x="133629" y="593407"/>
                  </a:lnTo>
                  <a:lnTo>
                    <a:pt x="91392" y="586594"/>
                  </a:lnTo>
                  <a:lnTo>
                    <a:pt x="54710" y="567624"/>
                  </a:lnTo>
                  <a:lnTo>
                    <a:pt x="25783" y="538697"/>
                  </a:lnTo>
                  <a:lnTo>
                    <a:pt x="6812" y="502014"/>
                  </a:lnTo>
                  <a:lnTo>
                    <a:pt x="0" y="459778"/>
                  </a:lnTo>
                  <a:lnTo>
                    <a:pt x="0" y="133642"/>
                  </a:lnTo>
                  <a:lnTo>
                    <a:pt x="6812" y="91399"/>
                  </a:lnTo>
                  <a:lnTo>
                    <a:pt x="25783" y="54713"/>
                  </a:lnTo>
                  <a:lnTo>
                    <a:pt x="54710" y="25784"/>
                  </a:lnTo>
                  <a:lnTo>
                    <a:pt x="91392" y="6812"/>
                  </a:lnTo>
                  <a:lnTo>
                    <a:pt x="133629" y="0"/>
                  </a:lnTo>
                  <a:lnTo>
                    <a:pt x="1789417" y="0"/>
                  </a:lnTo>
                  <a:lnTo>
                    <a:pt x="1831658" y="6812"/>
                  </a:lnTo>
                  <a:lnTo>
                    <a:pt x="1868341" y="25784"/>
                  </a:lnTo>
                  <a:lnTo>
                    <a:pt x="1897267" y="54713"/>
                  </a:lnTo>
                  <a:lnTo>
                    <a:pt x="1916235" y="91399"/>
                  </a:lnTo>
                  <a:lnTo>
                    <a:pt x="1923046" y="133642"/>
                  </a:lnTo>
                  <a:lnTo>
                    <a:pt x="1923046" y="459778"/>
                  </a:lnTo>
                  <a:lnTo>
                    <a:pt x="1916235" y="502014"/>
                  </a:lnTo>
                  <a:lnTo>
                    <a:pt x="1897267" y="538697"/>
                  </a:lnTo>
                  <a:lnTo>
                    <a:pt x="1868341" y="567624"/>
                  </a:lnTo>
                  <a:lnTo>
                    <a:pt x="1831658" y="586594"/>
                  </a:lnTo>
                  <a:lnTo>
                    <a:pt x="1789417" y="5934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161900" y="2649425"/>
            <a:ext cx="17586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2732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Protect habitats  high biodiversity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areas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939756" y="3303892"/>
            <a:ext cx="2038350" cy="666750"/>
            <a:chOff x="9939756" y="3303892"/>
            <a:chExt cx="2038350" cy="666750"/>
          </a:xfrm>
        </p:grpSpPr>
        <p:sp>
          <p:nvSpPr>
            <p:cNvPr id="41" name="object 41"/>
            <p:cNvSpPr/>
            <p:nvPr/>
          </p:nvSpPr>
          <p:spPr>
            <a:xfrm>
              <a:off x="9939756" y="3303892"/>
              <a:ext cx="2037829" cy="6667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997150" y="3340558"/>
              <a:ext cx="1923414" cy="593725"/>
            </a:xfrm>
            <a:custGeom>
              <a:avLst/>
              <a:gdLst/>
              <a:ahLst/>
              <a:cxnLst/>
              <a:rect l="l" t="t" r="r" b="b"/>
              <a:pathLst>
                <a:path w="1923415" h="593725">
                  <a:moveTo>
                    <a:pt x="1789417" y="593407"/>
                  </a:moveTo>
                  <a:lnTo>
                    <a:pt x="133629" y="593407"/>
                  </a:lnTo>
                  <a:lnTo>
                    <a:pt x="91392" y="586594"/>
                  </a:lnTo>
                  <a:lnTo>
                    <a:pt x="54710" y="567624"/>
                  </a:lnTo>
                  <a:lnTo>
                    <a:pt x="25783" y="538697"/>
                  </a:lnTo>
                  <a:lnTo>
                    <a:pt x="6812" y="502014"/>
                  </a:lnTo>
                  <a:lnTo>
                    <a:pt x="0" y="459778"/>
                  </a:lnTo>
                  <a:lnTo>
                    <a:pt x="0" y="133642"/>
                  </a:lnTo>
                  <a:lnTo>
                    <a:pt x="6812" y="91399"/>
                  </a:lnTo>
                  <a:lnTo>
                    <a:pt x="25783" y="54713"/>
                  </a:lnTo>
                  <a:lnTo>
                    <a:pt x="54710" y="25784"/>
                  </a:lnTo>
                  <a:lnTo>
                    <a:pt x="91392" y="6812"/>
                  </a:lnTo>
                  <a:lnTo>
                    <a:pt x="133629" y="0"/>
                  </a:lnTo>
                  <a:lnTo>
                    <a:pt x="1789417" y="0"/>
                  </a:lnTo>
                  <a:lnTo>
                    <a:pt x="1831658" y="6812"/>
                  </a:lnTo>
                  <a:lnTo>
                    <a:pt x="1868341" y="25784"/>
                  </a:lnTo>
                  <a:lnTo>
                    <a:pt x="1897267" y="54713"/>
                  </a:lnTo>
                  <a:lnTo>
                    <a:pt x="1916235" y="91399"/>
                  </a:lnTo>
                  <a:lnTo>
                    <a:pt x="1923046" y="133642"/>
                  </a:lnTo>
                  <a:lnTo>
                    <a:pt x="1923046" y="459778"/>
                  </a:lnTo>
                  <a:lnTo>
                    <a:pt x="1916235" y="502014"/>
                  </a:lnTo>
                  <a:lnTo>
                    <a:pt x="1897267" y="538697"/>
                  </a:lnTo>
                  <a:lnTo>
                    <a:pt x="1868341" y="567624"/>
                  </a:lnTo>
                  <a:lnTo>
                    <a:pt x="1831658" y="586594"/>
                  </a:lnTo>
                  <a:lnTo>
                    <a:pt x="1789417" y="5934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172996" y="3445905"/>
            <a:ext cx="1556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 marR="5080" lvl="0" indent="-3644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National Repository of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Information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9939756" y="4100347"/>
            <a:ext cx="2038350" cy="667385"/>
            <a:chOff x="9939756" y="4100347"/>
            <a:chExt cx="2038350" cy="667385"/>
          </a:xfrm>
        </p:grpSpPr>
        <p:sp>
          <p:nvSpPr>
            <p:cNvPr id="45" name="object 45"/>
            <p:cNvSpPr/>
            <p:nvPr/>
          </p:nvSpPr>
          <p:spPr>
            <a:xfrm>
              <a:off x="9939756" y="4100347"/>
              <a:ext cx="2037829" cy="6667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9997150" y="4137025"/>
              <a:ext cx="1923414" cy="593725"/>
            </a:xfrm>
            <a:custGeom>
              <a:avLst/>
              <a:gdLst/>
              <a:ahLst/>
              <a:cxnLst/>
              <a:rect l="l" t="t" r="r" b="b"/>
              <a:pathLst>
                <a:path w="1923415" h="593725">
                  <a:moveTo>
                    <a:pt x="1789417" y="593407"/>
                  </a:moveTo>
                  <a:lnTo>
                    <a:pt x="133629" y="593407"/>
                  </a:lnTo>
                  <a:lnTo>
                    <a:pt x="91392" y="586594"/>
                  </a:lnTo>
                  <a:lnTo>
                    <a:pt x="54710" y="567624"/>
                  </a:lnTo>
                  <a:lnTo>
                    <a:pt x="25783" y="538697"/>
                  </a:lnTo>
                  <a:lnTo>
                    <a:pt x="6812" y="502014"/>
                  </a:lnTo>
                  <a:lnTo>
                    <a:pt x="0" y="459778"/>
                  </a:lnTo>
                  <a:lnTo>
                    <a:pt x="0" y="133654"/>
                  </a:lnTo>
                  <a:lnTo>
                    <a:pt x="6812" y="91410"/>
                  </a:lnTo>
                  <a:lnTo>
                    <a:pt x="25783" y="54721"/>
                  </a:lnTo>
                  <a:lnTo>
                    <a:pt x="54710" y="25788"/>
                  </a:lnTo>
                  <a:lnTo>
                    <a:pt x="91392" y="6814"/>
                  </a:lnTo>
                  <a:lnTo>
                    <a:pt x="133629" y="0"/>
                  </a:lnTo>
                  <a:lnTo>
                    <a:pt x="1789417" y="0"/>
                  </a:lnTo>
                  <a:lnTo>
                    <a:pt x="1831658" y="6814"/>
                  </a:lnTo>
                  <a:lnTo>
                    <a:pt x="1868341" y="25788"/>
                  </a:lnTo>
                  <a:lnTo>
                    <a:pt x="1897267" y="54721"/>
                  </a:lnTo>
                  <a:lnTo>
                    <a:pt x="1916235" y="91410"/>
                  </a:lnTo>
                  <a:lnTo>
                    <a:pt x="1923046" y="133654"/>
                  </a:lnTo>
                  <a:lnTo>
                    <a:pt x="1923046" y="459778"/>
                  </a:lnTo>
                  <a:lnTo>
                    <a:pt x="1916235" y="502014"/>
                  </a:lnTo>
                  <a:lnTo>
                    <a:pt x="1897267" y="538697"/>
                  </a:lnTo>
                  <a:lnTo>
                    <a:pt x="1868341" y="567624"/>
                  </a:lnTo>
                  <a:lnTo>
                    <a:pt x="1831658" y="586594"/>
                  </a:lnTo>
                  <a:lnTo>
                    <a:pt x="1789417" y="5934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0285028" y="4242376"/>
            <a:ext cx="14129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 marR="5080" lvl="0" indent="-37973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Procedures to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limit  impacts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9939756" y="4896827"/>
            <a:ext cx="2038350" cy="667385"/>
            <a:chOff x="9939756" y="4896827"/>
            <a:chExt cx="2038350" cy="667385"/>
          </a:xfrm>
        </p:grpSpPr>
        <p:sp>
          <p:nvSpPr>
            <p:cNvPr id="49" name="object 49"/>
            <p:cNvSpPr/>
            <p:nvPr/>
          </p:nvSpPr>
          <p:spPr>
            <a:xfrm>
              <a:off x="9939756" y="4896827"/>
              <a:ext cx="2037829" cy="6667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9997150" y="4933502"/>
              <a:ext cx="1923414" cy="593725"/>
            </a:xfrm>
            <a:custGeom>
              <a:avLst/>
              <a:gdLst/>
              <a:ahLst/>
              <a:cxnLst/>
              <a:rect l="l" t="t" r="r" b="b"/>
              <a:pathLst>
                <a:path w="1923415" h="593725">
                  <a:moveTo>
                    <a:pt x="1789417" y="593407"/>
                  </a:moveTo>
                  <a:lnTo>
                    <a:pt x="133629" y="593407"/>
                  </a:lnTo>
                  <a:lnTo>
                    <a:pt x="91392" y="586594"/>
                  </a:lnTo>
                  <a:lnTo>
                    <a:pt x="54710" y="567624"/>
                  </a:lnTo>
                  <a:lnTo>
                    <a:pt x="25783" y="538697"/>
                  </a:lnTo>
                  <a:lnTo>
                    <a:pt x="6812" y="502014"/>
                  </a:lnTo>
                  <a:lnTo>
                    <a:pt x="0" y="459778"/>
                  </a:lnTo>
                  <a:lnTo>
                    <a:pt x="0" y="133642"/>
                  </a:lnTo>
                  <a:lnTo>
                    <a:pt x="6812" y="91399"/>
                  </a:lnTo>
                  <a:lnTo>
                    <a:pt x="25783" y="54713"/>
                  </a:lnTo>
                  <a:lnTo>
                    <a:pt x="54710" y="25784"/>
                  </a:lnTo>
                  <a:lnTo>
                    <a:pt x="91392" y="6812"/>
                  </a:lnTo>
                  <a:lnTo>
                    <a:pt x="133629" y="0"/>
                  </a:lnTo>
                  <a:lnTo>
                    <a:pt x="1789417" y="0"/>
                  </a:lnTo>
                  <a:lnTo>
                    <a:pt x="1831658" y="6812"/>
                  </a:lnTo>
                  <a:lnTo>
                    <a:pt x="1868341" y="25784"/>
                  </a:lnTo>
                  <a:lnTo>
                    <a:pt x="1897267" y="54713"/>
                  </a:lnTo>
                  <a:lnTo>
                    <a:pt x="1916235" y="91399"/>
                  </a:lnTo>
                  <a:lnTo>
                    <a:pt x="1923046" y="133642"/>
                  </a:lnTo>
                  <a:lnTo>
                    <a:pt x="1923046" y="459778"/>
                  </a:lnTo>
                  <a:lnTo>
                    <a:pt x="1916235" y="502014"/>
                  </a:lnTo>
                  <a:lnTo>
                    <a:pt x="1897267" y="538697"/>
                  </a:lnTo>
                  <a:lnTo>
                    <a:pt x="1868341" y="567624"/>
                  </a:lnTo>
                  <a:lnTo>
                    <a:pt x="1831658" y="586594"/>
                  </a:lnTo>
                  <a:lnTo>
                    <a:pt x="1789417" y="5934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0211988" y="5038849"/>
            <a:ext cx="1565885" cy="387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marR="5080" lvl="0" indent="-31178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Avoid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invasive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plants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and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animals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82270" y="4869840"/>
            <a:ext cx="11695430" cy="1759585"/>
            <a:chOff x="282270" y="4869840"/>
            <a:chExt cx="11695430" cy="1759585"/>
          </a:xfrm>
        </p:grpSpPr>
        <p:sp>
          <p:nvSpPr>
            <p:cNvPr id="53" name="object 53"/>
            <p:cNvSpPr/>
            <p:nvPr/>
          </p:nvSpPr>
          <p:spPr>
            <a:xfrm>
              <a:off x="9939756" y="5693321"/>
              <a:ext cx="2037829" cy="9357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9997150" y="5744785"/>
              <a:ext cx="1923414" cy="833119"/>
            </a:xfrm>
            <a:custGeom>
              <a:avLst/>
              <a:gdLst/>
              <a:ahLst/>
              <a:cxnLst/>
              <a:rect l="l" t="t" r="r" b="b"/>
              <a:pathLst>
                <a:path w="1923415" h="833120">
                  <a:moveTo>
                    <a:pt x="1789417" y="832815"/>
                  </a:moveTo>
                  <a:lnTo>
                    <a:pt x="133629" y="832815"/>
                  </a:lnTo>
                  <a:lnTo>
                    <a:pt x="91392" y="826002"/>
                  </a:lnTo>
                  <a:lnTo>
                    <a:pt x="54710" y="807031"/>
                  </a:lnTo>
                  <a:lnTo>
                    <a:pt x="25783" y="778104"/>
                  </a:lnTo>
                  <a:lnTo>
                    <a:pt x="6812" y="741422"/>
                  </a:lnTo>
                  <a:lnTo>
                    <a:pt x="0" y="699185"/>
                  </a:lnTo>
                  <a:lnTo>
                    <a:pt x="0" y="133629"/>
                  </a:lnTo>
                  <a:lnTo>
                    <a:pt x="6812" y="91392"/>
                  </a:lnTo>
                  <a:lnTo>
                    <a:pt x="25783" y="54710"/>
                  </a:lnTo>
                  <a:lnTo>
                    <a:pt x="54710" y="25783"/>
                  </a:lnTo>
                  <a:lnTo>
                    <a:pt x="91392" y="6812"/>
                  </a:lnTo>
                  <a:lnTo>
                    <a:pt x="133629" y="0"/>
                  </a:lnTo>
                  <a:lnTo>
                    <a:pt x="1789417" y="0"/>
                  </a:lnTo>
                  <a:lnTo>
                    <a:pt x="1831658" y="6812"/>
                  </a:lnTo>
                  <a:lnTo>
                    <a:pt x="1868341" y="25783"/>
                  </a:lnTo>
                  <a:lnTo>
                    <a:pt x="1897267" y="54710"/>
                  </a:lnTo>
                  <a:lnTo>
                    <a:pt x="1916235" y="91392"/>
                  </a:lnTo>
                  <a:lnTo>
                    <a:pt x="1923046" y="133629"/>
                  </a:lnTo>
                  <a:lnTo>
                    <a:pt x="1923046" y="699185"/>
                  </a:lnTo>
                  <a:lnTo>
                    <a:pt x="1916235" y="741422"/>
                  </a:lnTo>
                  <a:lnTo>
                    <a:pt x="1897267" y="778104"/>
                  </a:lnTo>
                  <a:lnTo>
                    <a:pt x="1868341" y="807031"/>
                  </a:lnTo>
                  <a:lnTo>
                    <a:pt x="1831658" y="826002"/>
                  </a:lnTo>
                  <a:lnTo>
                    <a:pt x="1789417" y="83281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82270" y="4869840"/>
              <a:ext cx="2037829" cy="17475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0206328" y="5787572"/>
            <a:ext cx="15715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marR="233045" lvl="0" indent="-3873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Plan works,  Limit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impacts,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Measure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and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monitor  enhancements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82270" y="945006"/>
            <a:ext cx="2038350" cy="5636260"/>
            <a:chOff x="282270" y="945006"/>
            <a:chExt cx="2038350" cy="5636260"/>
          </a:xfrm>
        </p:grpSpPr>
        <p:sp>
          <p:nvSpPr>
            <p:cNvPr id="58" name="object 58"/>
            <p:cNvSpPr/>
            <p:nvPr/>
          </p:nvSpPr>
          <p:spPr>
            <a:xfrm>
              <a:off x="282270" y="945006"/>
              <a:ext cx="2037829" cy="16387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39656" y="991143"/>
              <a:ext cx="1923414" cy="1546860"/>
            </a:xfrm>
            <a:custGeom>
              <a:avLst/>
              <a:gdLst/>
              <a:ahLst/>
              <a:cxnLst/>
              <a:rect l="l" t="t" r="r" b="b"/>
              <a:pathLst>
                <a:path w="1923414" h="1546860">
                  <a:moveTo>
                    <a:pt x="1593621" y="1546517"/>
                  </a:moveTo>
                  <a:lnTo>
                    <a:pt x="329438" y="1546517"/>
                  </a:lnTo>
                  <a:lnTo>
                    <a:pt x="280753" y="1542945"/>
                  </a:lnTo>
                  <a:lnTo>
                    <a:pt x="234288" y="1532568"/>
                  </a:lnTo>
                  <a:lnTo>
                    <a:pt x="190551" y="1515897"/>
                  </a:lnTo>
                  <a:lnTo>
                    <a:pt x="150051" y="1493441"/>
                  </a:lnTo>
                  <a:lnTo>
                    <a:pt x="113298" y="1465709"/>
                  </a:lnTo>
                  <a:lnTo>
                    <a:pt x="80802" y="1433211"/>
                  </a:lnTo>
                  <a:lnTo>
                    <a:pt x="53072" y="1396456"/>
                  </a:lnTo>
                  <a:lnTo>
                    <a:pt x="30617" y="1355955"/>
                  </a:lnTo>
                  <a:lnTo>
                    <a:pt x="13947" y="1312216"/>
                  </a:lnTo>
                  <a:lnTo>
                    <a:pt x="3571" y="1265750"/>
                  </a:lnTo>
                  <a:lnTo>
                    <a:pt x="0" y="1217066"/>
                  </a:lnTo>
                  <a:lnTo>
                    <a:pt x="0" y="329437"/>
                  </a:lnTo>
                  <a:lnTo>
                    <a:pt x="3571" y="280756"/>
                  </a:lnTo>
                  <a:lnTo>
                    <a:pt x="13947" y="234293"/>
                  </a:lnTo>
                  <a:lnTo>
                    <a:pt x="30617" y="190556"/>
                  </a:lnTo>
                  <a:lnTo>
                    <a:pt x="53072" y="150057"/>
                  </a:lnTo>
                  <a:lnTo>
                    <a:pt x="80802" y="113303"/>
                  </a:lnTo>
                  <a:lnTo>
                    <a:pt x="113298" y="80806"/>
                  </a:lnTo>
                  <a:lnTo>
                    <a:pt x="150051" y="53075"/>
                  </a:lnTo>
                  <a:lnTo>
                    <a:pt x="190551" y="30619"/>
                  </a:lnTo>
                  <a:lnTo>
                    <a:pt x="234288" y="13948"/>
                  </a:lnTo>
                  <a:lnTo>
                    <a:pt x="280753" y="3572"/>
                  </a:lnTo>
                  <a:lnTo>
                    <a:pt x="329438" y="0"/>
                  </a:lnTo>
                  <a:lnTo>
                    <a:pt x="1593621" y="0"/>
                  </a:lnTo>
                  <a:lnTo>
                    <a:pt x="1642302" y="3572"/>
                  </a:lnTo>
                  <a:lnTo>
                    <a:pt x="1688766" y="13948"/>
                  </a:lnTo>
                  <a:lnTo>
                    <a:pt x="1732502" y="30619"/>
                  </a:lnTo>
                  <a:lnTo>
                    <a:pt x="1773002" y="53075"/>
                  </a:lnTo>
                  <a:lnTo>
                    <a:pt x="1809755" y="80806"/>
                  </a:lnTo>
                  <a:lnTo>
                    <a:pt x="1842252" y="113303"/>
                  </a:lnTo>
                  <a:lnTo>
                    <a:pt x="1869984" y="150057"/>
                  </a:lnTo>
                  <a:lnTo>
                    <a:pt x="1892440" y="190556"/>
                  </a:lnTo>
                  <a:lnTo>
                    <a:pt x="1909111" y="234293"/>
                  </a:lnTo>
                  <a:lnTo>
                    <a:pt x="1919487" y="280756"/>
                  </a:lnTo>
                  <a:lnTo>
                    <a:pt x="1923059" y="329437"/>
                  </a:lnTo>
                  <a:lnTo>
                    <a:pt x="1923059" y="1217066"/>
                  </a:lnTo>
                  <a:lnTo>
                    <a:pt x="1919487" y="1265750"/>
                  </a:lnTo>
                  <a:lnTo>
                    <a:pt x="1909111" y="1312216"/>
                  </a:lnTo>
                  <a:lnTo>
                    <a:pt x="1892440" y="1355955"/>
                  </a:lnTo>
                  <a:lnTo>
                    <a:pt x="1869984" y="1396456"/>
                  </a:lnTo>
                  <a:lnTo>
                    <a:pt x="1842252" y="1433211"/>
                  </a:lnTo>
                  <a:lnTo>
                    <a:pt x="1809755" y="1465709"/>
                  </a:lnTo>
                  <a:lnTo>
                    <a:pt x="1773002" y="1493441"/>
                  </a:lnTo>
                  <a:lnTo>
                    <a:pt x="1732502" y="1515897"/>
                  </a:lnTo>
                  <a:lnTo>
                    <a:pt x="1688766" y="1532568"/>
                  </a:lnTo>
                  <a:lnTo>
                    <a:pt x="1642302" y="1542945"/>
                  </a:lnTo>
                  <a:lnTo>
                    <a:pt x="1593621" y="15465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39656" y="5150643"/>
              <a:ext cx="1923414" cy="1424305"/>
            </a:xfrm>
            <a:custGeom>
              <a:avLst/>
              <a:gdLst/>
              <a:ahLst/>
              <a:cxnLst/>
              <a:rect l="l" t="t" r="r" b="b"/>
              <a:pathLst>
                <a:path w="1923414" h="1424304">
                  <a:moveTo>
                    <a:pt x="1593621" y="1424203"/>
                  </a:moveTo>
                  <a:lnTo>
                    <a:pt x="329438" y="1424203"/>
                  </a:lnTo>
                  <a:lnTo>
                    <a:pt x="280753" y="1420631"/>
                  </a:lnTo>
                  <a:lnTo>
                    <a:pt x="234288" y="1410255"/>
                  </a:lnTo>
                  <a:lnTo>
                    <a:pt x="190551" y="1393584"/>
                  </a:lnTo>
                  <a:lnTo>
                    <a:pt x="150051" y="1371128"/>
                  </a:lnTo>
                  <a:lnTo>
                    <a:pt x="113298" y="1343396"/>
                  </a:lnTo>
                  <a:lnTo>
                    <a:pt x="80802" y="1310899"/>
                  </a:lnTo>
                  <a:lnTo>
                    <a:pt x="53072" y="1274146"/>
                  </a:lnTo>
                  <a:lnTo>
                    <a:pt x="30617" y="1233646"/>
                  </a:lnTo>
                  <a:lnTo>
                    <a:pt x="13947" y="1189910"/>
                  </a:lnTo>
                  <a:lnTo>
                    <a:pt x="3571" y="1143446"/>
                  </a:lnTo>
                  <a:lnTo>
                    <a:pt x="0" y="1094765"/>
                  </a:lnTo>
                  <a:lnTo>
                    <a:pt x="0" y="329438"/>
                  </a:lnTo>
                  <a:lnTo>
                    <a:pt x="3571" y="280756"/>
                  </a:lnTo>
                  <a:lnTo>
                    <a:pt x="13947" y="234293"/>
                  </a:lnTo>
                  <a:lnTo>
                    <a:pt x="30617" y="190556"/>
                  </a:lnTo>
                  <a:lnTo>
                    <a:pt x="53072" y="150057"/>
                  </a:lnTo>
                  <a:lnTo>
                    <a:pt x="80802" y="113303"/>
                  </a:lnTo>
                  <a:lnTo>
                    <a:pt x="113298" y="80806"/>
                  </a:lnTo>
                  <a:lnTo>
                    <a:pt x="150051" y="53075"/>
                  </a:lnTo>
                  <a:lnTo>
                    <a:pt x="190551" y="30619"/>
                  </a:lnTo>
                  <a:lnTo>
                    <a:pt x="234288" y="13948"/>
                  </a:lnTo>
                  <a:lnTo>
                    <a:pt x="280753" y="3572"/>
                  </a:lnTo>
                  <a:lnTo>
                    <a:pt x="329438" y="0"/>
                  </a:lnTo>
                  <a:lnTo>
                    <a:pt x="1593621" y="0"/>
                  </a:lnTo>
                  <a:lnTo>
                    <a:pt x="1642302" y="3572"/>
                  </a:lnTo>
                  <a:lnTo>
                    <a:pt x="1688766" y="13948"/>
                  </a:lnTo>
                  <a:lnTo>
                    <a:pt x="1732502" y="30619"/>
                  </a:lnTo>
                  <a:lnTo>
                    <a:pt x="1773002" y="53075"/>
                  </a:lnTo>
                  <a:lnTo>
                    <a:pt x="1809755" y="80806"/>
                  </a:lnTo>
                  <a:lnTo>
                    <a:pt x="1842252" y="113303"/>
                  </a:lnTo>
                  <a:lnTo>
                    <a:pt x="1869984" y="150057"/>
                  </a:lnTo>
                  <a:lnTo>
                    <a:pt x="1892440" y="190556"/>
                  </a:lnTo>
                  <a:lnTo>
                    <a:pt x="1909111" y="234293"/>
                  </a:lnTo>
                  <a:lnTo>
                    <a:pt x="1919487" y="280756"/>
                  </a:lnTo>
                  <a:lnTo>
                    <a:pt x="1923059" y="329438"/>
                  </a:lnTo>
                  <a:lnTo>
                    <a:pt x="1923059" y="1094765"/>
                  </a:lnTo>
                  <a:lnTo>
                    <a:pt x="1919487" y="1143446"/>
                  </a:lnTo>
                  <a:lnTo>
                    <a:pt x="1909111" y="1189910"/>
                  </a:lnTo>
                  <a:lnTo>
                    <a:pt x="1892440" y="1233646"/>
                  </a:lnTo>
                  <a:lnTo>
                    <a:pt x="1869984" y="1274146"/>
                  </a:lnTo>
                  <a:lnTo>
                    <a:pt x="1842252" y="1310899"/>
                  </a:lnTo>
                  <a:lnTo>
                    <a:pt x="1809755" y="1343396"/>
                  </a:lnTo>
                  <a:lnTo>
                    <a:pt x="1773002" y="1371128"/>
                  </a:lnTo>
                  <a:lnTo>
                    <a:pt x="1732502" y="1393584"/>
                  </a:lnTo>
                  <a:lnTo>
                    <a:pt x="1688766" y="1410255"/>
                  </a:lnTo>
                  <a:lnTo>
                    <a:pt x="1642302" y="1420631"/>
                  </a:lnTo>
                  <a:lnTo>
                    <a:pt x="1593621" y="14242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5293123" y="1201630"/>
            <a:ext cx="166426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2374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Corporate and heritage services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I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Estate and flood risk management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1316" y="5230208"/>
            <a:ext cx="1183032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635" algn="ctr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Consultants  Gov.</a:t>
            </a:r>
            <a:r>
              <a:rPr kumimoji="0" sz="1200" b="1" i="0" u="none" strike="noStrike" kern="1200" cap="none" spc="-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agencies  </a:t>
            </a: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IFI</a:t>
            </a:r>
            <a:r>
              <a:rPr lang="en-IE" sz="1200" b="1" dirty="0">
                <a:solidFill>
                  <a:srgbClr val="333333"/>
                </a:solidFill>
                <a:latin typeface="Roboto"/>
                <a:cs typeface="Roboto"/>
              </a:rPr>
              <a:t> </a:t>
            </a:r>
            <a:r>
              <a:rPr lang="en-IE" sz="1200" b="1" dirty="0" smtClean="0">
                <a:solidFill>
                  <a:srgbClr val="333333"/>
                </a:solidFill>
                <a:latin typeface="Roboto"/>
                <a:cs typeface="Roboto"/>
              </a:rPr>
              <a:t>/ NPWS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38430" marR="121285" lvl="0" indent="2794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OPW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staff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Ecologists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320094" y="708860"/>
            <a:ext cx="7681595" cy="5909310"/>
            <a:chOff x="2320094" y="708860"/>
            <a:chExt cx="7681595" cy="5909310"/>
          </a:xfrm>
        </p:grpSpPr>
        <p:sp>
          <p:nvSpPr>
            <p:cNvPr id="64" name="object 64"/>
            <p:cNvSpPr/>
            <p:nvPr/>
          </p:nvSpPr>
          <p:spPr>
            <a:xfrm>
              <a:off x="2320094" y="3735031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4">
                  <a:moveTo>
                    <a:pt x="0" y="0"/>
                  </a:moveTo>
                  <a:lnTo>
                    <a:pt x="805751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320094" y="1724649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4">
                  <a:moveTo>
                    <a:pt x="0" y="0"/>
                  </a:moveTo>
                  <a:lnTo>
                    <a:pt x="805751" y="0"/>
                  </a:lnTo>
                </a:path>
              </a:pathLst>
            </a:custGeom>
            <a:ln w="25400">
              <a:solidFill>
                <a:srgbClr val="C5C5C5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030216" y="715213"/>
              <a:ext cx="129184" cy="129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3061258" y="1660055"/>
              <a:ext cx="129184" cy="1291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023866" y="708860"/>
              <a:ext cx="141884" cy="14187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054907" y="1653707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3061258" y="3670439"/>
              <a:ext cx="129184" cy="1291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054907" y="3664089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061258" y="5433199"/>
              <a:ext cx="129184" cy="1291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054907" y="5426847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8927172" y="5532082"/>
              <a:ext cx="129171" cy="12917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8920819" y="5525731"/>
              <a:ext cx="141871" cy="1418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9865943" y="6096596"/>
              <a:ext cx="129184" cy="1291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9859589" y="6090249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9865943" y="5165623"/>
              <a:ext cx="129184" cy="12917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9859589" y="5159266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8927160" y="5167121"/>
              <a:ext cx="129184" cy="12919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8920806" y="5160780"/>
              <a:ext cx="141884" cy="14188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9865943" y="4369155"/>
              <a:ext cx="129184" cy="12917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9859589" y="4362801"/>
              <a:ext cx="141884" cy="14187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927160" y="4371073"/>
              <a:ext cx="129184" cy="12917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8920806" y="4364723"/>
              <a:ext cx="141884" cy="14187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9865943" y="3572675"/>
              <a:ext cx="129184" cy="1291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9859589" y="3566322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8927160" y="3572675"/>
              <a:ext cx="129184" cy="12918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8920806" y="3566322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9865943" y="2776194"/>
              <a:ext cx="129184" cy="12918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9859589" y="2769844"/>
              <a:ext cx="141884" cy="14188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8927160" y="2776194"/>
              <a:ext cx="129184" cy="12918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8920806" y="2769844"/>
              <a:ext cx="141884" cy="14188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9865943" y="1516621"/>
              <a:ext cx="129184" cy="12918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9859589" y="1510273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8927160" y="1516621"/>
              <a:ext cx="129184" cy="12918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8920806" y="1510273"/>
              <a:ext cx="141884" cy="1418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3435426" y="5860643"/>
              <a:ext cx="5556885" cy="757555"/>
            </a:xfrm>
            <a:custGeom>
              <a:avLst/>
              <a:gdLst/>
              <a:ahLst/>
              <a:cxnLst/>
              <a:rect l="l" t="t" r="r" b="b"/>
              <a:pathLst>
                <a:path w="5556884" h="757554">
                  <a:moveTo>
                    <a:pt x="926782" y="0"/>
                  </a:moveTo>
                  <a:lnTo>
                    <a:pt x="0" y="0"/>
                  </a:lnTo>
                  <a:lnTo>
                    <a:pt x="259981" y="370509"/>
                  </a:lnTo>
                  <a:lnTo>
                    <a:pt x="0" y="757034"/>
                  </a:lnTo>
                  <a:lnTo>
                    <a:pt x="926782" y="757034"/>
                  </a:lnTo>
                  <a:lnTo>
                    <a:pt x="926782" y="0"/>
                  </a:lnTo>
                  <a:close/>
                </a:path>
                <a:path w="5556884" h="757554">
                  <a:moveTo>
                    <a:pt x="5556326" y="0"/>
                  </a:moveTo>
                  <a:lnTo>
                    <a:pt x="4629531" y="0"/>
                  </a:lnTo>
                  <a:lnTo>
                    <a:pt x="4629531" y="757034"/>
                  </a:lnTo>
                  <a:lnTo>
                    <a:pt x="5556326" y="757034"/>
                  </a:lnTo>
                  <a:lnTo>
                    <a:pt x="5296344" y="370509"/>
                  </a:lnTo>
                  <a:lnTo>
                    <a:pt x="5556326" y="0"/>
                  </a:lnTo>
                  <a:close/>
                </a:path>
              </a:pathLst>
            </a:custGeom>
            <a:solidFill>
              <a:srgbClr val="47484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4148582" y="6430429"/>
              <a:ext cx="4130040" cy="187325"/>
            </a:xfrm>
            <a:custGeom>
              <a:avLst/>
              <a:gdLst/>
              <a:ahLst/>
              <a:cxnLst/>
              <a:rect l="l" t="t" r="r" b="b"/>
              <a:pathLst>
                <a:path w="4130040" h="187325">
                  <a:moveTo>
                    <a:pt x="213626" y="187325"/>
                  </a:moveTo>
                  <a:lnTo>
                    <a:pt x="213575" y="0"/>
                  </a:lnTo>
                  <a:lnTo>
                    <a:pt x="0" y="0"/>
                  </a:lnTo>
                  <a:lnTo>
                    <a:pt x="213626" y="187325"/>
                  </a:lnTo>
                  <a:close/>
                </a:path>
                <a:path w="4130040" h="187325">
                  <a:moveTo>
                    <a:pt x="4129951" y="0"/>
                  </a:moveTo>
                  <a:lnTo>
                    <a:pt x="3916349" y="0"/>
                  </a:lnTo>
                  <a:lnTo>
                    <a:pt x="3916349" y="187325"/>
                  </a:lnTo>
                  <a:lnTo>
                    <a:pt x="4129951" y="0"/>
                  </a:lnTo>
                  <a:close/>
                </a:path>
              </a:pathLst>
            </a:custGeom>
            <a:solidFill>
              <a:srgbClr val="00060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4148582" y="5673267"/>
            <a:ext cx="4129404" cy="757555"/>
          </a:xfrm>
          <a:prstGeom prst="rect">
            <a:avLst/>
          </a:prstGeom>
          <a:solidFill>
            <a:srgbClr val="5C5F5F"/>
          </a:solidFill>
        </p:spPr>
        <p:txBody>
          <a:bodyPr vert="horz" wrap="square" lIns="0" tIns="149860" rIns="0" bIns="0" rtlCol="0">
            <a:spAutoFit/>
          </a:bodyPr>
          <a:lstStyle/>
          <a:p>
            <a:pPr marL="337820" marR="0" lvl="0" indent="0" algn="l" defTabSz="914400" rtl="0" eaLnBrk="1" fontAlgn="auto" latinLnBrk="0" hangingPunct="1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Data Flow </a:t>
            </a:r>
            <a:r>
              <a:rPr kumimoji="0" sz="235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within </a:t>
            </a:r>
            <a:r>
              <a:rPr kumimoji="0" sz="235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the</a:t>
            </a:r>
            <a:r>
              <a:rPr kumimoji="0" sz="2350" b="1" i="0" u="none" strike="noStrike" kern="120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235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OPW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65346" y="1074220"/>
            <a:ext cx="1430561" cy="1356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35" algn="ctr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Habitat mapping  Species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locations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51435" marR="43180" lvl="0" indent="0" algn="ctr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Invasive</a:t>
            </a:r>
            <a:r>
              <a:rPr kumimoji="0" sz="1200" b="1" i="0" u="none" strike="noStrike" kern="1200" cap="none" spc="-9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species  locations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01600" marR="93345" lvl="0" indent="-635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Sightings  Annex I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habitat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336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79003" y="157018"/>
            <a:ext cx="7584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User Friendly Data</a:t>
            </a:r>
            <a:endParaRPr lang="en-IE" sz="36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9003" y="1072779"/>
            <a:ext cx="391867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Polygons useful for </a:t>
            </a:r>
            <a:r>
              <a:rPr lang="en-IE" sz="20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wildflower meadows</a:t>
            </a: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, biodiversity managed lawns, constructed wetlands </a:t>
            </a: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etc.</a:t>
            </a:r>
            <a:endParaRPr lang="en-IE" sz="2000" dirty="0" smtClean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Mapping ecological enhancements influences staff.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User friendly viewers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Easier to avoid impacts to key species</a:t>
            </a:r>
          </a:p>
          <a:p>
            <a:pPr marL="571500" indent="-571500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2800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9" y="1367377"/>
            <a:ext cx="3683353" cy="4154480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908" y="1262888"/>
            <a:ext cx="2974492" cy="5436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18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724"/>
          <a:stretch/>
        </p:blipFill>
        <p:spPr>
          <a:xfrm>
            <a:off x="0" y="1"/>
            <a:ext cx="1241658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825" t="565" r="825" b="15800"/>
          <a:stretch/>
        </p:blipFill>
        <p:spPr>
          <a:xfrm>
            <a:off x="4060109" y="134754"/>
            <a:ext cx="4155873" cy="12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39" y="2119022"/>
            <a:ext cx="6318562" cy="471054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546418" flipH="1">
            <a:off x="108383" y="352610"/>
            <a:ext cx="4380997" cy="3582126"/>
          </a:xfrm>
          <a:prstGeom prst="cloudCallout">
            <a:avLst>
              <a:gd name="adj1" fmla="val -43076"/>
              <a:gd name="adj2" fmla="val 4862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1415671" y="104254"/>
            <a:ext cx="1414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IE" sz="3600" b="1" dirty="0" smtClean="0">
                <a:solidFill>
                  <a:srgbClr val="A39161"/>
                </a:solidFill>
                <a:latin typeface="Palatino Linotype" panose="02040502050505030304" pitchFamily="18" charset="0"/>
                <a:ea typeface="+mj-ea"/>
                <a:cs typeface="+mj-cs"/>
              </a:rPr>
              <a:t>Ensuring data Works</a:t>
            </a:r>
            <a:endParaRPr lang="en-IE" sz="3600" b="1" dirty="0">
              <a:solidFill>
                <a:srgbClr val="A3916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6594" y="628359"/>
            <a:ext cx="468576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Existing </a:t>
            </a: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asset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 codes</a:t>
            </a:r>
          </a:p>
          <a:p>
            <a:pPr marL="571500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Facilitate data queries</a:t>
            </a:r>
          </a:p>
          <a:p>
            <a:pPr marL="571500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Who/how data collected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Asset management vs individual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obs.</a:t>
            </a:r>
            <a:endParaRPr lang="en-IE" sz="2000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Consultants v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staff</a:t>
            </a:r>
            <a:endParaRPr lang="en-IE" sz="2000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571500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Data collection system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S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mart forms?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Field collection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software or not?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Interface with </a:t>
            </a:r>
            <a:r>
              <a:rPr lang="en-IE" sz="2000" b="1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mapping platform </a:t>
            </a: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WMS</a:t>
            </a: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Create </a:t>
            </a:r>
            <a:r>
              <a:rPr lang="en-IE" sz="2000" dirty="0" err="1" smtClean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  <a:ea typeface="+mj-ea"/>
                <a:cs typeface="+mj-cs"/>
              </a:rPr>
              <a:t>shapefiles</a:t>
            </a:r>
            <a:endParaRPr lang="en-IE" sz="2000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  <a:p>
            <a:pPr marL="1028700" lvl="1" indent="-57150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2000" b="1" dirty="0" smtClean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6829" y="936584"/>
            <a:ext cx="3218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0070C0"/>
                </a:solidFill>
              </a:rPr>
              <a:t>Make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3600" b="1" dirty="0" smtClean="0">
                <a:solidFill>
                  <a:srgbClr val="0070C0"/>
                </a:solidFill>
              </a:rPr>
              <a:t>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3600" b="1" dirty="0" smtClean="0">
                <a:solidFill>
                  <a:srgbClr val="0070C0"/>
                </a:solidFill>
              </a:rPr>
              <a:t>Objective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3600" b="1" dirty="0">
                <a:solidFill>
                  <a:srgbClr val="0070C0"/>
                </a:solidFill>
              </a:rPr>
              <a:t>A</a:t>
            </a:r>
            <a:r>
              <a:rPr lang="en-IE" sz="3600" b="1" dirty="0" smtClean="0">
                <a:solidFill>
                  <a:srgbClr val="0070C0"/>
                </a:solidFill>
              </a:rPr>
              <a:t>ccurate</a:t>
            </a:r>
            <a:endParaRPr lang="en-I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18058</TotalTime>
  <Words>879</Words>
  <Application>Microsoft Office PowerPoint</Application>
  <PresentationFormat>Widescreen</PresentationFormat>
  <Paragraphs>257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Helvetica Neue</vt:lpstr>
      <vt:lpstr>Helvetica Neue Condensed</vt:lpstr>
      <vt:lpstr>HelveticaNeue-Medium</vt:lpstr>
      <vt:lpstr>Palatino Linotype</vt:lpstr>
      <vt:lpstr>Roboto</vt:lpstr>
      <vt:lpstr>Symbol</vt:lpstr>
      <vt:lpstr>Times New Roman</vt:lpstr>
      <vt:lpstr>Office Theme</vt:lpstr>
      <vt:lpstr>1_Office Theme</vt:lpstr>
      <vt:lpstr>SmartDraw</vt:lpstr>
      <vt:lpstr>PowerPoint Presentation</vt:lpstr>
      <vt:lpstr>PowerPoint Presentation</vt:lpstr>
      <vt:lpstr>PowerPoint Presentation</vt:lpstr>
      <vt:lpstr>Key Fields that organise data</vt:lpstr>
      <vt:lpstr>PowerPoint Presentation</vt:lpstr>
      <vt:lpstr>INPUT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Public 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Brew</dc:creator>
  <cp:lastModifiedBy>Tony Brew</cp:lastModifiedBy>
  <cp:revision>243</cp:revision>
  <cp:lastPrinted>2021-05-10T15:47:01Z</cp:lastPrinted>
  <dcterms:created xsi:type="dcterms:W3CDTF">2018-04-20T11:04:46Z</dcterms:created>
  <dcterms:modified xsi:type="dcterms:W3CDTF">2021-05-11T12:37:55Z</dcterms:modified>
</cp:coreProperties>
</file>