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3" r:id="rId2"/>
    <p:sldId id="289" r:id="rId3"/>
    <p:sldId id="262" r:id="rId4"/>
    <p:sldId id="287" r:id="rId5"/>
    <p:sldId id="259" r:id="rId6"/>
    <p:sldId id="290" r:id="rId7"/>
    <p:sldId id="295" r:id="rId8"/>
    <p:sldId id="294" r:id="rId9"/>
    <p:sldId id="293" r:id="rId10"/>
    <p:sldId id="291" r:id="rId11"/>
    <p:sldId id="28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548" autoAdjust="0"/>
  </p:normalViewPr>
  <p:slideViewPr>
    <p:cSldViewPr snapToGrid="0">
      <p:cViewPr varScale="1">
        <p:scale>
          <a:sx n="72" d="100"/>
          <a:sy n="72" d="100"/>
        </p:scale>
        <p:origin x="110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5D2FE-9DC7-495E-8632-0D9EBCBA3B35}" type="datetimeFigureOut">
              <a:rPr lang="en-IE" smtClean="0"/>
              <a:t>10/05/2021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9E2A1-3B8F-4C96-823F-3F0E82786D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53268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3477E-80D8-4A86-A3AF-D921E2E883BA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169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38168-D5CB-4582-A985-24AB476FD809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925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34AE06-D760-49BE-8C91-433D92CC8093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024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39E2A1-3B8F-4C96-823F-3F0E82786D2F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9763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34AE06-D760-49BE-8C91-433D92CC8093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745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38168-D5CB-4582-A985-24AB476FD809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25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38168-D5CB-4582-A985-24AB476FD809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183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07000"/>
              </a:lnSpc>
            </a:pP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457200">
              <a:lnSpc>
                <a:spcPct val="107000"/>
              </a:lnSpc>
            </a:pPr>
            <a:r>
              <a:rPr lang="en-I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38168-D5CB-4582-A985-24AB476FD809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13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38168-D5CB-4582-A985-24AB476FD809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452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07000"/>
              </a:lnSpc>
            </a:pP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38168-D5CB-4582-A985-24AB476FD809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960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07000"/>
              </a:lnSpc>
            </a:pP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38168-D5CB-4582-A985-24AB476FD809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169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19609-BA39-46B0-8788-42148A0D4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BFCEC9-89E2-4560-B6AA-611BB8A0D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F309C-8746-46E4-B428-A2366C6FC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B839-EB58-46BE-A5A6-CC383EAF2B16}" type="datetimeFigureOut">
              <a:rPr lang="en-IE" smtClean="0"/>
              <a:t>10/05/2021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04DF7-491B-4959-96C5-EEADAFF02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000DD-4DDF-48FA-9BED-456AC39D2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AB51-D23D-4FA5-9021-156D7C22F5D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09933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C883-E639-42F6-B3C2-08951293F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C7C959-B465-49AE-8AE6-9F24106F7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281B1-6794-4334-9291-A3293C4F8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B839-EB58-46BE-A5A6-CC383EAF2B16}" type="datetimeFigureOut">
              <a:rPr lang="en-IE" smtClean="0"/>
              <a:t>10/05/2021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B3734-688E-4100-8BF2-38DE6B978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F68B7-08A9-4AE5-AAE8-9DBF10887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AB51-D23D-4FA5-9021-156D7C22F5D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8601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EC9FCE-98B7-45E7-B337-1F146F624C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CAE5E-C0A2-492F-99F1-B9908AB60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309FD-DC53-40CD-80F2-4FE1E7513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B839-EB58-46BE-A5A6-CC383EAF2B16}" type="datetimeFigureOut">
              <a:rPr lang="en-IE" smtClean="0"/>
              <a:t>10/05/2021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D9D65-57CE-4101-A646-D6ABC2666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3E89C-27DA-45E2-9E60-063E8855C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AB51-D23D-4FA5-9021-156D7C22F5D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935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E1E7D-8E94-461B-836B-F26DF132F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236E4-7CD5-4F7F-8747-6481AD71B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B9375-CECF-4952-A18C-5F58F349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B839-EB58-46BE-A5A6-CC383EAF2B16}" type="datetimeFigureOut">
              <a:rPr lang="en-IE" smtClean="0"/>
              <a:t>10/05/2021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6213C-1FBA-4EC1-A4BB-4288279AF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FCECB-F769-469A-8C9F-862799675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AB51-D23D-4FA5-9021-156D7C22F5D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62771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37DC5-4A4E-4522-BF9E-207A6E9BF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7C47B-1006-415F-8912-F811BFF72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75681-E039-4D36-B945-2852ECF8B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B839-EB58-46BE-A5A6-CC383EAF2B16}" type="datetimeFigureOut">
              <a:rPr lang="en-IE" smtClean="0"/>
              <a:t>10/05/2021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271A4-0273-497A-B5B8-FE23A4923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74C6F-D2D6-4231-83D9-C224748BB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AB51-D23D-4FA5-9021-156D7C22F5D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1096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DB7E7-3B3A-41D6-97A1-444EE293D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9D500-9438-4AA8-8B30-41CCB35BD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7EE8B-F23B-4574-86BB-675264CFF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211A1-A833-4DDC-9CB5-9E8A1CEF8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B839-EB58-46BE-A5A6-CC383EAF2B16}" type="datetimeFigureOut">
              <a:rPr lang="en-IE" smtClean="0"/>
              <a:t>10/05/2021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8543A-C45F-498E-A24F-0366C1EB5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4CA83A-3680-414D-8B8E-5D573BF85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AB51-D23D-4FA5-9021-156D7C22F5D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03506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B604F-6DBF-42B8-A20F-484769516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6CCD0-F91D-4AD1-8B9E-0F182F8F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58443-90DA-44DD-907D-3FFCF92FF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ABFF61-F922-4F92-AB0A-DBED42E117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FDF031-6EC1-40EB-9624-89C0CB5C47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D40FB9-F826-43E7-9E04-81536B5D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B839-EB58-46BE-A5A6-CC383EAF2B16}" type="datetimeFigureOut">
              <a:rPr lang="en-IE" smtClean="0"/>
              <a:t>10/05/2021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D07C86-1942-48AF-BF63-C2057A7A7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072786-7CD7-4737-93D7-CAAE9857C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AB51-D23D-4FA5-9021-156D7C22F5D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43298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B2CDA-945D-416F-9ADA-A0BB570C9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DCF358-28FA-4B0B-8C1C-0A6FC939A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B839-EB58-46BE-A5A6-CC383EAF2B16}" type="datetimeFigureOut">
              <a:rPr lang="en-IE" smtClean="0"/>
              <a:t>10/05/2021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CF777-974A-4730-AF4A-F527E34E0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0EB224-E929-485E-9BDF-D32F1C235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AB51-D23D-4FA5-9021-156D7C22F5D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90926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2B53BE-A9CC-49E4-9653-196F4B50E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B839-EB58-46BE-A5A6-CC383EAF2B16}" type="datetimeFigureOut">
              <a:rPr lang="en-IE" smtClean="0"/>
              <a:t>10/05/2021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FC8A65-6F80-497D-B818-B13B98AB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D35F8-9876-4667-B541-4B368DE9D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AB51-D23D-4FA5-9021-156D7C22F5D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132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48184-309E-4EEB-8A6D-A481BF4C6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7EA11-AAE5-4A1C-B468-CB25B1799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17E5F-7290-4B30-91A3-4FBF88A1B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DC197A-A9B6-4C50-83A2-A46BCC97A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B839-EB58-46BE-A5A6-CC383EAF2B16}" type="datetimeFigureOut">
              <a:rPr lang="en-IE" smtClean="0"/>
              <a:t>10/05/2021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5A194-03B1-4D10-B26B-D9B06D727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3DC924-9687-473E-88A7-BBB203ED4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AB51-D23D-4FA5-9021-156D7C22F5D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28801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1AD56-838F-46CC-BC1F-43417A32C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32B179-022B-4A64-9C1C-96DBB42C70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7F13B6-5566-4C7C-BDE0-D69792E2B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006481-76B8-469F-98A2-108614844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B839-EB58-46BE-A5A6-CC383EAF2B16}" type="datetimeFigureOut">
              <a:rPr lang="en-IE" smtClean="0"/>
              <a:t>10/05/2021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BC2BA-C5B5-4971-9BF2-24E906ADD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C0AB5-9B40-42DF-B648-E71BCBD34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AB51-D23D-4FA5-9021-156D7C22F5D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4478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B300C0-EFCC-4DEA-9B60-C6B09F493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63218-57ED-4446-8240-7FA3766BF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471AC-725D-493A-855A-44D6F1D68B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B839-EB58-46BE-A5A6-CC383EAF2B16}" type="datetimeFigureOut">
              <a:rPr lang="en-IE" smtClean="0"/>
              <a:t>10/05/2021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F9EF4-DF8A-4D47-A534-F670441CF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4BCB9-A7A3-4C89-A2D8-BBC02095F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AB51-D23D-4FA5-9021-156D7C22F5D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701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caseproject.com/" TargetMode="External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8.jp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jpe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jpe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34" Type="http://schemas.openxmlformats.org/officeDocument/2006/relationships/image" Target="../media/image21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image" Target="../media/image55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35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6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02C2B9-AFEA-46D2-B6E4-FA8B1F0645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1329" t="22828" r="7684" b="382"/>
          <a:stretch/>
        </p:blipFill>
        <p:spPr>
          <a:xfrm>
            <a:off x="3485149" y="3722327"/>
            <a:ext cx="2090323" cy="108000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448424" y="5831207"/>
            <a:ext cx="9144000" cy="23787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2A7C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9470DA-182C-43C3-A89F-D9A0630C19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8123"/>
          <a:stretch/>
        </p:blipFill>
        <p:spPr>
          <a:xfrm>
            <a:off x="8656210" y="2064426"/>
            <a:ext cx="773605" cy="108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A2B563-4FB9-4B11-B318-A63420BE3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7009" y="3804601"/>
            <a:ext cx="2499170" cy="7647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A2CE92-A3F2-4664-9470-0A2A2A61BB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215" y="311273"/>
            <a:ext cx="3205928" cy="12572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C92624-AF3A-4268-AE3D-B502C8692A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7616" y="5444930"/>
            <a:ext cx="3173876" cy="1080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1060BEB-1A80-4158-9A9B-DF1A93817EAE}"/>
              </a:ext>
            </a:extLst>
          </p:cNvPr>
          <p:cNvSpPr/>
          <p:nvPr/>
        </p:nvSpPr>
        <p:spPr>
          <a:xfrm>
            <a:off x="4953766" y="939886"/>
            <a:ext cx="3301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https://www.incaseproject.com/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</a:t>
            </a: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IncaseProject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7" y="320493"/>
            <a:ext cx="4045150" cy="16180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2" t="12312" r="14054" b="5906"/>
          <a:stretch/>
        </p:blipFill>
        <p:spPr>
          <a:xfrm>
            <a:off x="3494190" y="2064426"/>
            <a:ext cx="1526897" cy="10800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64E20C80-FD1C-4CA6-B5BC-CE4B50F8B4F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405" t="23485" r="9503" b="16864"/>
          <a:stretch/>
        </p:blipFill>
        <p:spPr>
          <a:xfrm>
            <a:off x="3450672" y="5279887"/>
            <a:ext cx="2376001" cy="1080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12100" y="3183357"/>
            <a:ext cx="24730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4184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Jane Stout</a:t>
            </a:r>
            <a:r>
              <a: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srgbClr val="4184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4184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Catherine Farrell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69957" y="3214134"/>
            <a:ext cx="26267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4184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Mary Kelly-Quinn   Lisa Coleman 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35989" y="4855198"/>
            <a:ext cx="2626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4184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Stephen Kinsella   Daniel Norton 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96474" y="4855198"/>
            <a:ext cx="16767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4184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Cathal O’Donoghue 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35989" y="6446632"/>
            <a:ext cx="25582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4184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Orlaith Delargy        Fiona Smith 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41983" y="6524930"/>
            <a:ext cx="23671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4184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Carl Obst      Mark Eigenraam 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2"/>
          <a:srcRect l="1289" t="7526" r="-1289" b="17979"/>
          <a:stretch/>
        </p:blipFill>
        <p:spPr>
          <a:xfrm>
            <a:off x="811647" y="1974426"/>
            <a:ext cx="1234774" cy="1260000"/>
          </a:xfrm>
          <a:prstGeom prst="ellipse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3"/>
          <a:srcRect t="4881" b="19859"/>
          <a:stretch/>
        </p:blipFill>
        <p:spPr>
          <a:xfrm>
            <a:off x="2022467" y="1974426"/>
            <a:ext cx="1253816" cy="1260000"/>
          </a:xfrm>
          <a:prstGeom prst="ellipse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4"/>
          <a:srcRect t="4765" b="27502"/>
          <a:stretch/>
        </p:blipFill>
        <p:spPr>
          <a:xfrm>
            <a:off x="5985446" y="1974426"/>
            <a:ext cx="1237736" cy="1260000"/>
          </a:xfrm>
          <a:prstGeom prst="ellipse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43215" y="1974426"/>
            <a:ext cx="1260000" cy="1260000"/>
          </a:xfrm>
          <a:prstGeom prst="ellipse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6"/>
          <a:srcRect t="6982" b="21821"/>
          <a:stretch/>
        </p:blipFill>
        <p:spPr>
          <a:xfrm>
            <a:off x="811647" y="3542327"/>
            <a:ext cx="1266468" cy="1260000"/>
          </a:xfrm>
          <a:prstGeom prst="ellipse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9A4B4D2-1223-4CFB-B812-29016BBCBF34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2691" t="51140" r="55073" b="26928"/>
          <a:stretch/>
        </p:blipFill>
        <p:spPr>
          <a:xfrm>
            <a:off x="2025901" y="3579407"/>
            <a:ext cx="1250382" cy="1260000"/>
          </a:xfrm>
          <a:prstGeom prst="ellipse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75188" y="3579407"/>
            <a:ext cx="1260000" cy="1260000"/>
          </a:xfrm>
          <a:prstGeom prst="ellipse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19"/>
          <a:srcRect l="5790" t="-2886" r="13564" b="2886"/>
          <a:stretch/>
        </p:blipFill>
        <p:spPr>
          <a:xfrm>
            <a:off x="811647" y="5189958"/>
            <a:ext cx="1297330" cy="1260000"/>
          </a:xfrm>
          <a:prstGeom prst="ellipse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16283" y="5189958"/>
            <a:ext cx="1260000" cy="1260000"/>
          </a:xfrm>
          <a:prstGeom prst="ellipse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1"/>
          <a:srcRect b="35816"/>
          <a:stretch/>
        </p:blipFill>
        <p:spPr>
          <a:xfrm>
            <a:off x="5975963" y="5279887"/>
            <a:ext cx="1308745" cy="1260000"/>
          </a:xfrm>
          <a:prstGeom prst="ellipse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22"/>
          <a:srcRect b="30727"/>
          <a:stretch/>
        </p:blipFill>
        <p:spPr>
          <a:xfrm>
            <a:off x="7190615" y="5279887"/>
            <a:ext cx="1212600" cy="1260000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D708E2-E15B-4200-9814-F58CA217E5DB}"/>
              </a:ext>
            </a:extLst>
          </p:cNvPr>
          <p:cNvSpPr txBox="1"/>
          <p:nvPr/>
        </p:nvSpPr>
        <p:spPr>
          <a:xfrm>
            <a:off x="4953766" y="155636"/>
            <a:ext cx="3205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2800" b="1" dirty="0">
                <a:solidFill>
                  <a:srgbClr val="418496"/>
                </a:solidFill>
                <a:latin typeface="Calibri" panose="020F0502020204030204"/>
              </a:rPr>
              <a:t>NCI Data 4 Nature</a:t>
            </a: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srgbClr val="4184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b="1" dirty="0">
                <a:solidFill>
                  <a:srgbClr val="418496"/>
                </a:solidFill>
                <a:latin typeface="Calibri" panose="020F0502020204030204"/>
              </a:rPr>
              <a:t>11</a:t>
            </a:r>
            <a:r>
              <a:rPr lang="en-IE" b="1" baseline="30000" dirty="0">
                <a:solidFill>
                  <a:srgbClr val="418496"/>
                </a:solidFill>
                <a:latin typeface="Calibri" panose="020F0502020204030204"/>
              </a:rPr>
              <a:t>th</a:t>
            </a: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4184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May 2021</a:t>
            </a:r>
            <a:endParaRPr kumimoji="0" lang="en-IE" sz="1800" b="0" i="1" u="none" strike="noStrike" kern="1200" cap="none" spc="0" normalizeH="0" baseline="0" noProof="0" dirty="0">
              <a:ln>
                <a:noFill/>
              </a:ln>
              <a:solidFill>
                <a:srgbClr val="2A7C9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69229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674AC-0240-46CE-B3E5-E0EC838EE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418496"/>
                </a:solidFill>
                <a:latin typeface="Calibri" panose="020F0502020204030204"/>
              </a:rPr>
              <a:t>Challenges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B514B-C827-484D-8BA8-6447B839F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4151922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GB" sz="3600" dirty="0">
                <a:solidFill>
                  <a:srgbClr val="1D899B"/>
                </a:solidFill>
                <a:latin typeface="Twentieth Century"/>
              </a:rPr>
              <a:t>Finding the Data </a:t>
            </a:r>
          </a:p>
          <a:p>
            <a:pPr marL="742950" indent="-742950">
              <a:buAutoNum type="arabicPeriod"/>
            </a:pPr>
            <a:r>
              <a:rPr lang="en-GB" sz="3600" dirty="0">
                <a:solidFill>
                  <a:srgbClr val="1D899B"/>
                </a:solidFill>
                <a:latin typeface="Twentieth Century"/>
              </a:rPr>
              <a:t>Coverage </a:t>
            </a:r>
          </a:p>
          <a:p>
            <a:pPr marL="742950" indent="-742950">
              <a:buAutoNum type="arabicPeriod"/>
            </a:pPr>
            <a:r>
              <a:rPr lang="en-GB" sz="3600" dirty="0">
                <a:solidFill>
                  <a:srgbClr val="1D899B"/>
                </a:solidFill>
                <a:latin typeface="Twentieth Century"/>
              </a:rPr>
              <a:t>Resolution and Coordinates</a:t>
            </a:r>
          </a:p>
          <a:p>
            <a:pPr marL="742950" indent="-742950">
              <a:buAutoNum type="arabicPeriod"/>
            </a:pPr>
            <a:r>
              <a:rPr lang="en-GB" sz="3600" dirty="0">
                <a:solidFill>
                  <a:srgbClr val="1D899B"/>
                </a:solidFill>
                <a:latin typeface="Twentieth Century"/>
              </a:rPr>
              <a:t>Time Series </a:t>
            </a:r>
          </a:p>
          <a:p>
            <a:pPr marL="742950" indent="-742950">
              <a:buAutoNum type="arabicPeriod"/>
            </a:pPr>
            <a:r>
              <a:rPr lang="en-GB" sz="3600" dirty="0">
                <a:solidFill>
                  <a:srgbClr val="1D899B"/>
                </a:solidFill>
                <a:latin typeface="Twentieth Century"/>
              </a:rPr>
              <a:t>Data Gaps </a:t>
            </a:r>
          </a:p>
          <a:p>
            <a:pPr marL="742950" indent="-742950">
              <a:buAutoNum type="arabicPeriod"/>
            </a:pPr>
            <a:r>
              <a:rPr lang="en-GB" sz="3600" dirty="0">
                <a:solidFill>
                  <a:srgbClr val="1D899B"/>
                </a:solidFill>
                <a:latin typeface="Twentieth Century"/>
              </a:rPr>
              <a:t>Catchments</a:t>
            </a:r>
            <a:endParaRPr lang="en-IE" sz="3600" dirty="0"/>
          </a:p>
          <a:p>
            <a:endParaRPr lang="en-IE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632E005-243F-4DF3-8332-8B52C394D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94" y="6324687"/>
            <a:ext cx="1173842" cy="4702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0045C9-2EFF-4ADC-B8EE-5FFB03668D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57"/>
          <a:stretch/>
        </p:blipFill>
        <p:spPr>
          <a:xfrm>
            <a:off x="8448628" y="111647"/>
            <a:ext cx="3558308" cy="17857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363058-4AF6-4119-BCB9-266551C29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001" y="1848483"/>
            <a:ext cx="3790067" cy="1722758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C6755A74-3B96-4476-9C04-D73833C2E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904" y="3758246"/>
            <a:ext cx="2501089" cy="2850474"/>
          </a:xfrm>
          <a:prstGeom prst="rect">
            <a:avLst/>
          </a:prstGeom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F71880F6-E5F2-404D-944A-21C982F81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129" y="3723505"/>
            <a:ext cx="2501351" cy="291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45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A3AFFF-F31C-43F0-B149-C27F08108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292" y="-77073"/>
            <a:ext cx="4965782" cy="70187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CF974A-49DB-4E07-B55E-FFD95B98B7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6" t="3174" r="4710" b="3016"/>
          <a:stretch/>
        </p:blipFill>
        <p:spPr>
          <a:xfrm>
            <a:off x="1514237" y="177967"/>
            <a:ext cx="4450471" cy="650869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C4450D7-3A52-4B33-BFED-F1EFFEC8F3B1}"/>
              </a:ext>
            </a:extLst>
          </p:cNvPr>
          <p:cNvGraphicFramePr>
            <a:graphicFrameLocks noGrp="1"/>
          </p:cNvGraphicFramePr>
          <p:nvPr/>
        </p:nvGraphicFramePr>
        <p:xfrm>
          <a:off x="2721450" y="2001249"/>
          <a:ext cx="6810587" cy="3350746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3114789">
                  <a:extLst>
                    <a:ext uri="{9D8B030D-6E8A-4147-A177-3AD203B41FA5}">
                      <a16:colId xmlns:a16="http://schemas.microsoft.com/office/drawing/2014/main" val="2966851999"/>
                    </a:ext>
                  </a:extLst>
                </a:gridCol>
                <a:gridCol w="2135349">
                  <a:extLst>
                    <a:ext uri="{9D8B030D-6E8A-4147-A177-3AD203B41FA5}">
                      <a16:colId xmlns:a16="http://schemas.microsoft.com/office/drawing/2014/main" val="1928736487"/>
                    </a:ext>
                  </a:extLst>
                </a:gridCol>
                <a:gridCol w="1560449">
                  <a:extLst>
                    <a:ext uri="{9D8B030D-6E8A-4147-A177-3AD203B41FA5}">
                      <a16:colId xmlns:a16="http://schemas.microsoft.com/office/drawing/2014/main" val="2754112066"/>
                    </a:ext>
                  </a:extLst>
                </a:gridCol>
              </a:tblGrid>
              <a:tr h="819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8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</a:rPr>
                        <a:t>CORINE (all)</a:t>
                      </a:r>
                      <a:endParaRPr lang="en-IE" sz="18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8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</a:rPr>
                        <a:t> </a:t>
                      </a:r>
                      <a:endParaRPr lang="en-IE" sz="18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8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</a:rPr>
                        <a:t>3,268 ha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8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</a:rPr>
                        <a:t>18%</a:t>
                      </a:r>
                      <a:endParaRPr lang="en-IE" sz="18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3338049"/>
                  </a:ext>
                </a:extLst>
              </a:tr>
              <a:tr h="8924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8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</a:rPr>
                        <a:t>Woodlands (All: ALEW, NSNW, A17, SWF, Street Trees)</a:t>
                      </a:r>
                      <a:endParaRPr lang="en-IE" sz="18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8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</a:rPr>
                        <a:t>4,694 ha</a:t>
                      </a:r>
                      <a:endParaRPr lang="en-IE" sz="18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8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</a:rPr>
                        <a:t> </a:t>
                      </a:r>
                      <a:endParaRPr lang="en-IE" sz="18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7007125"/>
                  </a:ext>
                </a:extLst>
              </a:tr>
              <a:tr h="819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8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</a:rPr>
                        <a:t>Forests (ArcGIS))</a:t>
                      </a:r>
                      <a:endParaRPr lang="en-IE" sz="18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8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</a:rPr>
                        <a:t>3,245 ha</a:t>
                      </a:r>
                      <a:endParaRPr lang="en-IE" sz="18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800" cap="none" spc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</a:rPr>
                        <a:t> </a:t>
                      </a:r>
                      <a:endParaRPr lang="en-IE" sz="18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7176806"/>
                  </a:ext>
                </a:extLst>
              </a:tr>
              <a:tr h="8194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8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</a:rPr>
                        <a:t>Total Woodlands and Forests</a:t>
                      </a:r>
                      <a:endParaRPr lang="en-IE" sz="18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800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</a:rPr>
                        <a:t> </a:t>
                      </a:r>
                      <a:endParaRPr lang="en-IE" sz="18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800" b="1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</a:rPr>
                        <a:t>7,194 ha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1800" b="1" cap="none" spc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+mn-lt"/>
                        </a:rPr>
                        <a:t>&gt;40%</a:t>
                      </a:r>
                      <a:endParaRPr lang="en-IE" sz="18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335647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19BDCC6-F9BE-4B98-8095-E40F822A5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3" y="6387756"/>
            <a:ext cx="1173842" cy="47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8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E0E29-19CE-4568-8332-9F3375DC2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52ACEA-B1A6-4210-8CA2-D9FAE6313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0" y="174121"/>
            <a:ext cx="11990120" cy="3639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E3B49E-4D02-4D03-977E-E1DEB7119D34}"/>
              </a:ext>
            </a:extLst>
          </p:cNvPr>
          <p:cNvSpPr txBox="1"/>
          <p:nvPr/>
        </p:nvSpPr>
        <p:spPr>
          <a:xfrm>
            <a:off x="1449659" y="3668751"/>
            <a:ext cx="38248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b="0" i="0" u="none" strike="noStrike" dirty="0">
                <a:solidFill>
                  <a:srgbClr val="1D899B"/>
                </a:solidFill>
                <a:effectLst/>
                <a:latin typeface="Twentieth Century"/>
              </a:rPr>
              <a:t>Stocks:</a:t>
            </a:r>
            <a:endParaRPr lang="en-GB" sz="3200" b="0" dirty="0">
              <a:effectLst/>
            </a:endParaRPr>
          </a:p>
          <a:p>
            <a:r>
              <a:rPr lang="en-GB" sz="2400" b="0" i="0" u="none" strike="noStrike" dirty="0">
                <a:solidFill>
                  <a:srgbClr val="1D899B"/>
                </a:solidFill>
                <a:effectLst/>
                <a:latin typeface="Twentieth Century"/>
              </a:rPr>
              <a:t>forests, wetlands, rivers, seagrass beds, reefs, </a:t>
            </a:r>
            <a:r>
              <a:rPr lang="en-GB" sz="2400" i="0" u="none" strike="noStrike" dirty="0">
                <a:solidFill>
                  <a:srgbClr val="1D899B"/>
                </a:solidFill>
                <a:effectLst/>
                <a:latin typeface="Twentieth Century"/>
              </a:rPr>
              <a:t>subsoils, groundwater</a:t>
            </a:r>
            <a:endParaRPr lang="en-IE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E92E05-FCA9-4DC2-979F-CB2394CF99DA}"/>
              </a:ext>
            </a:extLst>
          </p:cNvPr>
          <p:cNvSpPr txBox="1"/>
          <p:nvPr/>
        </p:nvSpPr>
        <p:spPr>
          <a:xfrm>
            <a:off x="7203688" y="3813717"/>
            <a:ext cx="33899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b="0" i="0" u="none" strike="noStrike" dirty="0">
                <a:solidFill>
                  <a:srgbClr val="1D899B"/>
                </a:solidFill>
                <a:effectLst/>
                <a:latin typeface="Twentieth Century"/>
              </a:rPr>
              <a:t>Flows:</a:t>
            </a:r>
            <a:endParaRPr lang="en-GB" sz="3200" b="0" dirty="0">
              <a:effectLst/>
            </a:endParaRPr>
          </a:p>
          <a:p>
            <a:r>
              <a:rPr lang="en-GB" sz="2400" b="0" i="0" u="none" strike="noStrike" dirty="0">
                <a:solidFill>
                  <a:srgbClr val="1D899B"/>
                </a:solidFill>
                <a:effectLst/>
                <a:latin typeface="Twentieth Century"/>
              </a:rPr>
              <a:t>timber, fish, carbon, water, habitat, recreation, amenit</a:t>
            </a:r>
            <a:r>
              <a:rPr lang="en-GB" sz="2400" i="0" u="none" strike="noStrike" dirty="0">
                <a:solidFill>
                  <a:srgbClr val="1D899B"/>
                </a:solidFill>
                <a:effectLst/>
                <a:latin typeface="Twentieth Century"/>
              </a:rPr>
              <a:t>y, aggregates, geo-forms </a:t>
            </a:r>
            <a:endParaRPr lang="en-IE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14FBB0-7F27-4C4B-8AB3-26D9E3302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0355" y="6242683"/>
            <a:ext cx="1173842" cy="47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76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4C904-8C3A-4060-BF35-404045F4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786" y="6170965"/>
            <a:ext cx="2884428" cy="726938"/>
          </a:xfrm>
        </p:spPr>
        <p:txBody>
          <a:bodyPr>
            <a:noAutofit/>
          </a:bodyPr>
          <a:lstStyle/>
          <a:p>
            <a:pPr algn="ctr"/>
            <a:r>
              <a:rPr lang="en-IE" sz="1800" dirty="0">
                <a:latin typeface="+mn-lt"/>
              </a:rPr>
              <a:t>Corine 2012 &amp; 2018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775" y="377359"/>
            <a:ext cx="4362450" cy="5676900"/>
          </a:xfrm>
          <a:prstGeom prst="rect">
            <a:avLst/>
          </a:prstGeom>
        </p:spPr>
      </p:pic>
      <p:pic>
        <p:nvPicPr>
          <p:cNvPr id="6" name="Picture 5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0619FC5D-3FC8-433D-B415-D5EF9DFB46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31271" r="3297" b="5236"/>
          <a:stretch/>
        </p:blipFill>
        <p:spPr>
          <a:xfrm>
            <a:off x="70530" y="4604656"/>
            <a:ext cx="4510269" cy="2166239"/>
          </a:xfrm>
          <a:prstGeom prst="rect">
            <a:avLst/>
          </a:prstGeom>
        </p:spPr>
      </p:pic>
      <p:pic>
        <p:nvPicPr>
          <p:cNvPr id="12" name="Picture 11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44C157F-B9F3-4B9D-AA3C-D5A6B49BFD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t="18549" r="3155" b="4777"/>
          <a:stretch/>
        </p:blipFill>
        <p:spPr>
          <a:xfrm>
            <a:off x="7876034" y="3984172"/>
            <a:ext cx="4519893" cy="2625277"/>
          </a:xfrm>
          <a:prstGeom prst="rect">
            <a:avLst/>
          </a:prstGeom>
        </p:spPr>
      </p:pic>
      <p:pic>
        <p:nvPicPr>
          <p:cNvPr id="8" name="Picture 7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8C3A54F-3048-4B68-AA1A-D9173E10AA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" t="17094" r="5310" b="3112"/>
          <a:stretch/>
        </p:blipFill>
        <p:spPr>
          <a:xfrm>
            <a:off x="599495" y="685800"/>
            <a:ext cx="2798324" cy="3525133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9D2C315B-12A8-4920-8FCC-2C89AC5AEF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t="17018" r="4586" b="3402"/>
          <a:stretch/>
        </p:blipFill>
        <p:spPr>
          <a:xfrm>
            <a:off x="8583589" y="154208"/>
            <a:ext cx="2826204" cy="3502852"/>
          </a:xfrm>
          <a:prstGeom prst="rect">
            <a:avLst/>
          </a:prstGeom>
        </p:spPr>
      </p:pic>
      <p:cxnSp>
        <p:nvCxnSpPr>
          <p:cNvPr id="5" name="Curved Connector 4"/>
          <p:cNvCxnSpPr>
            <a:stCxn id="8" idx="3"/>
          </p:cNvCxnSpPr>
          <p:nvPr/>
        </p:nvCxnSpPr>
        <p:spPr>
          <a:xfrm>
            <a:off x="3397819" y="2448367"/>
            <a:ext cx="1341525" cy="2243376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flipV="1">
            <a:off x="4548745" y="4847236"/>
            <a:ext cx="1370173" cy="1531705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10" idx="1"/>
          </p:cNvCxnSpPr>
          <p:nvPr/>
        </p:nvCxnSpPr>
        <p:spPr>
          <a:xfrm rot="10800000" flipV="1">
            <a:off x="7641771" y="1905633"/>
            <a:ext cx="941818" cy="1361727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12" idx="1"/>
          </p:cNvCxnSpPr>
          <p:nvPr/>
        </p:nvCxnSpPr>
        <p:spPr>
          <a:xfrm rot="10800000">
            <a:off x="6901544" y="3267361"/>
            <a:ext cx="974491" cy="2029451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80386" y="685800"/>
            <a:ext cx="1065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Caragh</a:t>
            </a:r>
            <a:endParaRPr kumimoji="0" lang="en-I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96581" y="5720079"/>
            <a:ext cx="931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Bride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52271" y="154207"/>
            <a:ext cx="1013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Dargle</a:t>
            </a:r>
            <a:endParaRPr kumimoji="0" lang="en-I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50665" y="3960561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Figile</a:t>
            </a:r>
            <a:endParaRPr kumimoji="0" lang="en-I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2C1078-1F62-4B2A-A9D4-CCCBEF5EB4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30" y="42944"/>
            <a:ext cx="1173842" cy="47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9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6857B-7076-476B-8622-B6AD49CA3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4400" b="1" dirty="0">
                <a:solidFill>
                  <a:srgbClr val="418496"/>
                </a:solidFill>
                <a:latin typeface="Calibri" panose="020F0502020204030204"/>
              </a:rPr>
              <a:t>Agencies</a:t>
            </a:r>
            <a:endParaRPr kumimoji="0" lang="en-IE" sz="4400" b="1" i="0" u="none" strike="noStrike" kern="1200" cap="none" spc="0" normalizeH="0" baseline="0" noProof="0" dirty="0">
              <a:ln>
                <a:noFill/>
              </a:ln>
              <a:solidFill>
                <a:srgbClr val="4184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61D4D6-8FB0-490C-857D-7349CA98D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9105" y="1907142"/>
            <a:ext cx="1510863" cy="966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C89D68-DA4A-4341-8048-EF3837D09C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955" b="38562"/>
          <a:stretch/>
        </p:blipFill>
        <p:spPr>
          <a:xfrm>
            <a:off x="4949319" y="4915361"/>
            <a:ext cx="2446221" cy="540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C9FE8C-CAB2-4F26-AA77-543DEC144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212" y="4324244"/>
            <a:ext cx="1498974" cy="623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F67AF7-092A-432A-A4C2-F6F82E02D2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480" b="30764"/>
          <a:stretch/>
        </p:blipFill>
        <p:spPr>
          <a:xfrm>
            <a:off x="2758019" y="4998119"/>
            <a:ext cx="2073014" cy="7960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28384-35B9-48AA-8F63-777C527C8C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489" y="2855187"/>
            <a:ext cx="2015895" cy="1095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58D175-0BAF-450A-BE14-CC915F22A5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971" y="3868390"/>
            <a:ext cx="1722930" cy="1149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D0B437-DAB7-4CA0-8211-FF3E56B791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4510" y="1939608"/>
            <a:ext cx="1591870" cy="883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0C7027-FC41-4E73-80B8-4B4DEEC8D6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1019" y="2688311"/>
            <a:ext cx="1591870" cy="5352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EF58F3-FB49-45FB-A86E-F293E8A8C5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9922" y="3258830"/>
            <a:ext cx="1878040" cy="883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E62987-E557-4C39-9014-9A54C92A3F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31037" b="34190"/>
          <a:stretch/>
        </p:blipFill>
        <p:spPr>
          <a:xfrm>
            <a:off x="247922" y="5630854"/>
            <a:ext cx="2073014" cy="7208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410102-A14B-44D2-A8D8-743910193D8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862" b="17295"/>
          <a:stretch/>
        </p:blipFill>
        <p:spPr>
          <a:xfrm>
            <a:off x="10150834" y="4040704"/>
            <a:ext cx="1616215" cy="6650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3231AB-06DB-4FBD-B947-88B79A92FF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95739" y="2827030"/>
            <a:ext cx="1564840" cy="873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2D2427-47E2-441A-8AD4-E9E65CF0A9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96898" y="5482066"/>
            <a:ext cx="2073014" cy="8884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5CB120-7D0F-4E06-8986-68BF48F42B8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86190" y="4246396"/>
            <a:ext cx="2073013" cy="5685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9F98E0-CA0E-4E02-BE25-70849AC6FA2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1617" t="31369" r="11581" b="23901"/>
          <a:stretch/>
        </p:blipFill>
        <p:spPr>
          <a:xfrm>
            <a:off x="0" y="5092027"/>
            <a:ext cx="2846547" cy="6134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B3A428-B3E9-4608-9FFA-DD16185180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81066" y="1973486"/>
            <a:ext cx="867408" cy="8674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271AA1-555D-4ED0-82D5-1086C1C481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58669" y="3600597"/>
            <a:ext cx="2073013" cy="8084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A58894-66FE-48B8-B42F-ACE9BEEAED3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73496" y="2830468"/>
            <a:ext cx="2225148" cy="7862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D873BC-B376-4CA9-B83E-EDC16D120A9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01045" y="1902486"/>
            <a:ext cx="672577" cy="10887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9BD7CA-789E-4295-A0FE-495C454BA3E4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33472" b="36680"/>
          <a:stretch/>
        </p:blipFill>
        <p:spPr>
          <a:xfrm>
            <a:off x="5170197" y="3600597"/>
            <a:ext cx="1905000" cy="5685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9899CD-F037-4474-A20B-06B17C156A5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098990" y="4728895"/>
            <a:ext cx="1719901" cy="5092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FD235DC-146F-4659-9487-6D913E1BFCC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639364" y="5705437"/>
            <a:ext cx="2336096" cy="5840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DC69CF-8830-4E6A-A5B7-C7C0776803A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453413" y="3836594"/>
            <a:ext cx="2015895" cy="6650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708794-1412-4A1F-8681-8754F795AA72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8039" t="22074" r="8955" b="15015"/>
          <a:stretch/>
        </p:blipFill>
        <p:spPr>
          <a:xfrm>
            <a:off x="7611562" y="2720410"/>
            <a:ext cx="1433731" cy="10866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F9D3B5-A2EF-498F-A81B-2D0385B1F16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278028" y="2071133"/>
            <a:ext cx="2395936" cy="5773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AF3D925-864C-4139-B1DD-C4E85981C549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t="13268" b="23080"/>
          <a:stretch/>
        </p:blipFill>
        <p:spPr>
          <a:xfrm>
            <a:off x="6829415" y="5491013"/>
            <a:ext cx="1318264" cy="8390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563224F-21D0-43DD-BD72-DFAF6CE7734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817891" y="4479891"/>
            <a:ext cx="1316211" cy="108560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33029A-2695-44AB-B45D-AAB0396F682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322774" y="5238186"/>
            <a:ext cx="1440850" cy="10107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5970D55-801D-410B-833A-6DDF3D1C923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002012" y="1966835"/>
            <a:ext cx="1092574" cy="8740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AC75CE7-1BA5-4C77-AEDD-7AFC17241F27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t="28337" b="26098"/>
          <a:stretch/>
        </p:blipFill>
        <p:spPr>
          <a:xfrm>
            <a:off x="8599783" y="5794155"/>
            <a:ext cx="1440850" cy="492395"/>
          </a:xfrm>
          <a:prstGeom prst="rect">
            <a:avLst/>
          </a:prstGeom>
        </p:spPr>
      </p:pic>
      <p:pic>
        <p:nvPicPr>
          <p:cNvPr id="1026" name="Picture 2" descr="Image result for coastwatch survey">
            <a:extLst>
              <a:ext uri="{FF2B5EF4-FFF2-40B4-BE49-F238E27FC236}">
                <a16:creationId xmlns:a16="http://schemas.microsoft.com/office/drawing/2014/main" id="{0A6184F7-D06D-4702-AE1F-2B11FD969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90" y="4062153"/>
            <a:ext cx="1345632" cy="116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CDCE882-05A4-4D64-B96D-E8408589553F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846954" y="6351712"/>
            <a:ext cx="1173842" cy="4702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9AD6903-CAC0-44DD-AB24-1902B6E139AC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967702" y="1907142"/>
            <a:ext cx="1680283" cy="99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95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674AC-0240-46CE-B3E5-E0EC838EE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418496"/>
                </a:solidFill>
                <a:latin typeface="Calibri" panose="020F0502020204030204"/>
              </a:rPr>
              <a:t>Challenges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B514B-C827-484D-8BA8-6447B839F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4151922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GB" sz="3600" dirty="0">
                <a:solidFill>
                  <a:srgbClr val="1D899B"/>
                </a:solidFill>
                <a:latin typeface="Twentieth Century"/>
              </a:rPr>
              <a:t>Finding the Data </a:t>
            </a: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8E6539-8AED-47A4-AE2C-EC1C07FD1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480" y="1919287"/>
            <a:ext cx="5286234" cy="30194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32E005-243F-4DF3-8332-8B52C394D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94" y="6324687"/>
            <a:ext cx="1173842" cy="47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70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674AC-0240-46CE-B3E5-E0EC838EE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418496"/>
                </a:solidFill>
                <a:latin typeface="Calibri" panose="020F0502020204030204"/>
              </a:rPr>
              <a:t>Challenges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B514B-C827-484D-8BA8-6447B839F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4151922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GB" sz="3600" dirty="0">
                <a:solidFill>
                  <a:srgbClr val="1D899B"/>
                </a:solidFill>
                <a:latin typeface="Twentieth Century"/>
              </a:rPr>
              <a:t>Finding the Data </a:t>
            </a:r>
          </a:p>
          <a:p>
            <a:pPr marL="742950" indent="-742950">
              <a:buAutoNum type="arabicPeriod"/>
            </a:pPr>
            <a:r>
              <a:rPr lang="en-GB" sz="3600" dirty="0">
                <a:solidFill>
                  <a:srgbClr val="1D899B"/>
                </a:solidFill>
                <a:latin typeface="Twentieth Century"/>
              </a:rPr>
              <a:t>Coverage </a:t>
            </a:r>
          </a:p>
          <a:p>
            <a:endParaRPr lang="en-IE" dirty="0"/>
          </a:p>
        </p:txBody>
      </p:sp>
      <p:pic>
        <p:nvPicPr>
          <p:cNvPr id="24" name="Picture 23" descr="Map&#10;&#10;Description automatically generated">
            <a:extLst>
              <a:ext uri="{FF2B5EF4-FFF2-40B4-BE49-F238E27FC236}">
                <a16:creationId xmlns:a16="http://schemas.microsoft.com/office/drawing/2014/main" id="{6CF75AEE-3B3E-4136-B54B-7501EA850F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9" t="21185" r="2716" b="16444"/>
          <a:stretch/>
        </p:blipFill>
        <p:spPr>
          <a:xfrm>
            <a:off x="7240126" y="3602700"/>
            <a:ext cx="3506210" cy="3192231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4F48C264-1B74-4612-AB1A-0DBCB2B19D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4110" r="33778" b="8718"/>
          <a:stretch/>
        </p:blipFill>
        <p:spPr>
          <a:xfrm>
            <a:off x="7407207" y="51824"/>
            <a:ext cx="3172048" cy="3420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32E005-243F-4DF3-8332-8B52C394D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94" y="6324687"/>
            <a:ext cx="1173842" cy="47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98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674AC-0240-46CE-B3E5-E0EC838EE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418496"/>
                </a:solidFill>
                <a:latin typeface="Calibri" panose="020F0502020204030204"/>
              </a:rPr>
              <a:t>Challenges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B514B-C827-484D-8BA8-6447B839F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4151922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GB" sz="3600" dirty="0">
                <a:solidFill>
                  <a:srgbClr val="1D899B"/>
                </a:solidFill>
                <a:latin typeface="Twentieth Century"/>
              </a:rPr>
              <a:t>Finding the Data </a:t>
            </a:r>
          </a:p>
          <a:p>
            <a:pPr marL="742950" indent="-742950">
              <a:buAutoNum type="arabicPeriod"/>
            </a:pPr>
            <a:r>
              <a:rPr lang="en-GB" sz="3600" dirty="0">
                <a:solidFill>
                  <a:srgbClr val="1D899B"/>
                </a:solidFill>
                <a:latin typeface="Twentieth Century"/>
              </a:rPr>
              <a:t>Coverage </a:t>
            </a:r>
          </a:p>
          <a:p>
            <a:pPr marL="742950" indent="-742950">
              <a:buAutoNum type="arabicPeriod"/>
            </a:pPr>
            <a:r>
              <a:rPr lang="en-GB" sz="3600" dirty="0">
                <a:solidFill>
                  <a:srgbClr val="1D899B"/>
                </a:solidFill>
                <a:latin typeface="Twentieth Century"/>
              </a:rPr>
              <a:t>Resolution and Coordinates</a:t>
            </a:r>
          </a:p>
          <a:p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90DA86-E176-47E4-A81B-C2CE0A135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766" y="475732"/>
            <a:ext cx="5548218" cy="2354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0EAACF-04D1-444B-B7C8-C83AC8375B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339"/>
          <a:stretch/>
        </p:blipFill>
        <p:spPr>
          <a:xfrm>
            <a:off x="4178337" y="4533879"/>
            <a:ext cx="8013663" cy="2261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32E005-243F-4DF3-8332-8B52C394D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94" y="6324687"/>
            <a:ext cx="1173842" cy="47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58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674AC-0240-46CE-B3E5-E0EC838EE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418496"/>
                </a:solidFill>
                <a:latin typeface="Calibri" panose="020F0502020204030204"/>
              </a:rPr>
              <a:t>Challenges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B514B-C827-484D-8BA8-6447B839F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4151922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GB" sz="3600" dirty="0">
                <a:solidFill>
                  <a:srgbClr val="1D899B"/>
                </a:solidFill>
                <a:latin typeface="Twentieth Century"/>
              </a:rPr>
              <a:t>Finding the Data </a:t>
            </a:r>
          </a:p>
          <a:p>
            <a:pPr marL="742950" indent="-742950">
              <a:buAutoNum type="arabicPeriod"/>
            </a:pPr>
            <a:r>
              <a:rPr lang="en-GB" sz="3600" dirty="0">
                <a:solidFill>
                  <a:srgbClr val="1D899B"/>
                </a:solidFill>
                <a:latin typeface="Twentieth Century"/>
              </a:rPr>
              <a:t>Coverage </a:t>
            </a:r>
          </a:p>
          <a:p>
            <a:pPr marL="742950" indent="-742950">
              <a:buAutoNum type="arabicPeriod"/>
            </a:pPr>
            <a:r>
              <a:rPr lang="en-GB" sz="3600" dirty="0">
                <a:solidFill>
                  <a:srgbClr val="1D899B"/>
                </a:solidFill>
                <a:latin typeface="Twentieth Century"/>
              </a:rPr>
              <a:t>Resolution and Coordinates</a:t>
            </a:r>
          </a:p>
          <a:p>
            <a:pPr marL="742950" indent="-742950">
              <a:buAutoNum type="arabicPeriod"/>
            </a:pPr>
            <a:r>
              <a:rPr lang="en-GB" sz="3600" dirty="0">
                <a:solidFill>
                  <a:srgbClr val="1D899B"/>
                </a:solidFill>
                <a:latin typeface="Twentieth Century"/>
              </a:rPr>
              <a:t>Time Series </a:t>
            </a:r>
          </a:p>
          <a:p>
            <a:endParaRPr lang="en-IE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948ED13-89FF-4E6F-A77D-A42891158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327" y="111646"/>
            <a:ext cx="6477000" cy="2038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DA3D4B-449F-4FBD-8CDB-39949C53C7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919"/>
          <a:stretch/>
        </p:blipFill>
        <p:spPr>
          <a:xfrm>
            <a:off x="7728663" y="2000207"/>
            <a:ext cx="3791890" cy="34593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C158D69-EB40-406F-AC0F-E147193D3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5006" y="5499531"/>
            <a:ext cx="7391400" cy="1295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32E005-243F-4DF3-8332-8B52C394D3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94" y="6324687"/>
            <a:ext cx="1173842" cy="47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21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674AC-0240-46CE-B3E5-E0EC838EE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418496"/>
                </a:solidFill>
                <a:latin typeface="Calibri" panose="020F0502020204030204"/>
              </a:rPr>
              <a:t>Challenges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B514B-C827-484D-8BA8-6447B839F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4151922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GB" sz="3600" dirty="0">
                <a:solidFill>
                  <a:srgbClr val="1D899B"/>
                </a:solidFill>
                <a:latin typeface="Twentieth Century"/>
              </a:rPr>
              <a:t>Finding the Data </a:t>
            </a:r>
          </a:p>
          <a:p>
            <a:pPr marL="742950" indent="-742950">
              <a:buAutoNum type="arabicPeriod"/>
            </a:pPr>
            <a:r>
              <a:rPr lang="en-GB" sz="3600" dirty="0">
                <a:solidFill>
                  <a:srgbClr val="1D899B"/>
                </a:solidFill>
                <a:latin typeface="Twentieth Century"/>
              </a:rPr>
              <a:t>Coverage </a:t>
            </a:r>
          </a:p>
          <a:p>
            <a:pPr marL="742950" indent="-742950">
              <a:buAutoNum type="arabicPeriod"/>
            </a:pPr>
            <a:r>
              <a:rPr lang="en-GB" sz="3600" dirty="0">
                <a:solidFill>
                  <a:srgbClr val="1D899B"/>
                </a:solidFill>
                <a:latin typeface="Twentieth Century"/>
              </a:rPr>
              <a:t>Resolution and Coordinates</a:t>
            </a:r>
          </a:p>
          <a:p>
            <a:pPr marL="742950" indent="-742950">
              <a:buAutoNum type="arabicPeriod"/>
            </a:pPr>
            <a:r>
              <a:rPr lang="en-GB" sz="3600" dirty="0">
                <a:solidFill>
                  <a:srgbClr val="1D899B"/>
                </a:solidFill>
                <a:latin typeface="Twentieth Century"/>
              </a:rPr>
              <a:t>Time Series </a:t>
            </a:r>
          </a:p>
          <a:p>
            <a:pPr marL="742950" indent="-742950">
              <a:buAutoNum type="arabicPeriod"/>
            </a:pPr>
            <a:r>
              <a:rPr lang="en-GB" sz="3600" dirty="0">
                <a:solidFill>
                  <a:srgbClr val="1D899B"/>
                </a:solidFill>
                <a:latin typeface="Twentieth Century"/>
              </a:rPr>
              <a:t>Data Gaps </a:t>
            </a:r>
          </a:p>
          <a:p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738C01-BFDF-4558-82E3-BBCDA5AAC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729" y="54017"/>
            <a:ext cx="5047315" cy="2438316"/>
          </a:xfrm>
          <a:prstGeom prst="rect">
            <a:avLst/>
          </a:prstGeom>
        </p:spPr>
      </p:pic>
      <p:pic>
        <p:nvPicPr>
          <p:cNvPr id="1026" name="Picture 2" descr="Image result for data gaps">
            <a:extLst>
              <a:ext uri="{FF2B5EF4-FFF2-40B4-BE49-F238E27FC236}">
                <a16:creationId xmlns:a16="http://schemas.microsoft.com/office/drawing/2014/main" id="{27B5C00F-5648-48BD-9EF2-64962BAF1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972" y="2166207"/>
            <a:ext cx="3898828" cy="27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20738D-8C4D-43D4-9DCB-B2EA26991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5225" y="4691793"/>
            <a:ext cx="4500325" cy="19858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32E005-243F-4DF3-8332-8B52C394D3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94" y="6324687"/>
            <a:ext cx="1173842" cy="47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79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Microsoft Office PowerPoint</Application>
  <PresentationFormat>Widescreen</PresentationFormat>
  <Paragraphs>75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Twentieth Century</vt:lpstr>
      <vt:lpstr>Office Theme</vt:lpstr>
      <vt:lpstr>PowerPoint Presentation</vt:lpstr>
      <vt:lpstr>PowerPoint Presentation</vt:lpstr>
      <vt:lpstr>Corine 2012 &amp; 2018</vt:lpstr>
      <vt:lpstr>Agencies</vt:lpstr>
      <vt:lpstr>Challenges</vt:lpstr>
      <vt:lpstr>Challenges</vt:lpstr>
      <vt:lpstr>Challenges</vt:lpstr>
      <vt:lpstr>Challenges</vt:lpstr>
      <vt:lpstr>Challenges</vt:lpstr>
      <vt:lpstr>Challenges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INCASE Irish Natural Capital  Accounting for Sustainable  Environments  </dc:title>
  <dc:creator>Lisa Coleman</dc:creator>
  <cp:lastModifiedBy>Lisa Coleman</cp:lastModifiedBy>
  <cp:revision>23</cp:revision>
  <dcterms:created xsi:type="dcterms:W3CDTF">2021-04-28T08:38:53Z</dcterms:created>
  <dcterms:modified xsi:type="dcterms:W3CDTF">2021-05-10T15:27:41Z</dcterms:modified>
</cp:coreProperties>
</file>