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19" r:id="rId2"/>
    <p:sldId id="3420" r:id="rId3"/>
    <p:sldId id="3259" r:id="rId4"/>
    <p:sldId id="265" r:id="rId5"/>
    <p:sldId id="3421" r:id="rId6"/>
    <p:sldId id="3415" r:id="rId7"/>
    <p:sldId id="450" r:id="rId8"/>
    <p:sldId id="3422" r:id="rId9"/>
    <p:sldId id="3424" r:id="rId10"/>
    <p:sldId id="3417" r:id="rId11"/>
    <p:sldId id="286" r:id="rId12"/>
    <p:sldId id="3423" r:id="rId13"/>
    <p:sldId id="3425" r:id="rId14"/>
    <p:sldId id="3427" r:id="rId15"/>
    <p:sldId id="4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7F53D-AB45-4FBD-BAA8-F6A74C9F7376}" v="1" dt="2025-06-10T18:35:1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49" autoAdjust="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Stout" userId="c8fda128-8d1a-4f17-b8c6-2544309f256c" providerId="ADAL" clId="{5117F53D-AB45-4FBD-BAA8-F6A74C9F7376}"/>
    <pc:docChg chg="modSld">
      <pc:chgData name="Jane Stout" userId="c8fda128-8d1a-4f17-b8c6-2544309f256c" providerId="ADAL" clId="{5117F53D-AB45-4FBD-BAA8-F6A74C9F7376}" dt="2025-06-10T18:34:56.523" v="0" actId="6549"/>
      <pc:docMkLst>
        <pc:docMk/>
      </pc:docMkLst>
      <pc:sldChg chg="modNotesTx">
        <pc:chgData name="Jane Stout" userId="c8fda128-8d1a-4f17-b8c6-2544309f256c" providerId="ADAL" clId="{5117F53D-AB45-4FBD-BAA8-F6A74C9F7376}" dt="2025-06-10T18:34:56.523" v="0" actId="6549"/>
        <pc:sldMkLst>
          <pc:docMk/>
          <pc:sldMk cId="907061198" sldId="342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svg"/><Relationship Id="rId1" Type="http://schemas.openxmlformats.org/officeDocument/2006/relationships/image" Target="../media/image83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svg"/><Relationship Id="rId1" Type="http://schemas.openxmlformats.org/officeDocument/2006/relationships/image" Target="../media/image8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AE876-4D4A-488C-835C-1690002527A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5A4BADB-5C99-4DBF-B30C-A94A8DEFEA64}">
      <dgm:prSet phldrT="[Text]"/>
      <dgm:spPr/>
      <dgm:t>
        <a:bodyPr/>
        <a:lstStyle/>
        <a:p>
          <a:r>
            <a:rPr lang="en-IE" dirty="0"/>
            <a:t>Ecosystem Extent</a:t>
          </a:r>
        </a:p>
      </dgm:t>
    </dgm:pt>
    <dgm:pt modelId="{BB9E0E25-B7B9-4C19-9A5E-13DF50705573}" type="parTrans" cxnId="{0E04C298-5D05-4676-84EE-6CB08EEC02E0}">
      <dgm:prSet/>
      <dgm:spPr/>
      <dgm:t>
        <a:bodyPr/>
        <a:lstStyle/>
        <a:p>
          <a:endParaRPr lang="en-IE"/>
        </a:p>
      </dgm:t>
    </dgm:pt>
    <dgm:pt modelId="{AD6E9D5A-2632-401D-B679-EAE817266AA3}" type="sibTrans" cxnId="{0E04C298-5D05-4676-84EE-6CB08EEC02E0}">
      <dgm:prSet/>
      <dgm:spPr/>
      <dgm:t>
        <a:bodyPr/>
        <a:lstStyle/>
        <a:p>
          <a:endParaRPr lang="en-IE"/>
        </a:p>
      </dgm:t>
    </dgm:pt>
    <dgm:pt modelId="{44F1F8B6-842B-4F52-811D-4E45AD08A70E}">
      <dgm:prSet phldrT="[Text]"/>
      <dgm:spPr/>
      <dgm:t>
        <a:bodyPr/>
        <a:lstStyle/>
        <a:p>
          <a:r>
            <a:rPr lang="en-IE" dirty="0"/>
            <a:t>Ecosystem Condition</a:t>
          </a:r>
        </a:p>
      </dgm:t>
    </dgm:pt>
    <dgm:pt modelId="{033AB7AB-D208-4576-9389-ECA1165AC662}" type="parTrans" cxnId="{F3C2C8BE-5E24-4158-8AA3-7FDF879DBC96}">
      <dgm:prSet/>
      <dgm:spPr/>
      <dgm:t>
        <a:bodyPr/>
        <a:lstStyle/>
        <a:p>
          <a:endParaRPr lang="en-IE"/>
        </a:p>
      </dgm:t>
    </dgm:pt>
    <dgm:pt modelId="{13452B32-6AB8-471F-B097-0EF479A98546}" type="sibTrans" cxnId="{F3C2C8BE-5E24-4158-8AA3-7FDF879DBC96}">
      <dgm:prSet/>
      <dgm:spPr/>
      <dgm:t>
        <a:bodyPr/>
        <a:lstStyle/>
        <a:p>
          <a:endParaRPr lang="en-IE"/>
        </a:p>
      </dgm:t>
    </dgm:pt>
    <dgm:pt modelId="{6AB34F3D-62E3-4537-866C-2E25E7EE3537}">
      <dgm:prSet phldrT="[Text]"/>
      <dgm:spPr/>
      <dgm:t>
        <a:bodyPr/>
        <a:lstStyle/>
        <a:p>
          <a:r>
            <a:rPr lang="en-IE" dirty="0"/>
            <a:t>Ecosystem Services </a:t>
          </a:r>
        </a:p>
      </dgm:t>
    </dgm:pt>
    <dgm:pt modelId="{11B83B03-CA44-4F6A-BA53-C4B6585D9ECE}" type="parTrans" cxnId="{F8BD58E6-707A-4D5C-AFFC-2182A83F9962}">
      <dgm:prSet/>
      <dgm:spPr/>
      <dgm:t>
        <a:bodyPr/>
        <a:lstStyle/>
        <a:p>
          <a:endParaRPr lang="en-IE"/>
        </a:p>
      </dgm:t>
    </dgm:pt>
    <dgm:pt modelId="{7C88A402-0B5E-4E6E-A938-FB9ECB987117}" type="sibTrans" cxnId="{F8BD58E6-707A-4D5C-AFFC-2182A83F9962}">
      <dgm:prSet/>
      <dgm:spPr/>
      <dgm:t>
        <a:bodyPr/>
        <a:lstStyle/>
        <a:p>
          <a:endParaRPr lang="en-IE"/>
        </a:p>
      </dgm:t>
    </dgm:pt>
    <dgm:pt modelId="{E0BC5726-D37B-4280-A589-C5A1B746DB0D}" type="pres">
      <dgm:prSet presAssocID="{EC2AE876-4D4A-488C-835C-1690002527A2}" presName="linearFlow" presStyleCnt="0">
        <dgm:presLayoutVars>
          <dgm:resizeHandles val="exact"/>
        </dgm:presLayoutVars>
      </dgm:prSet>
      <dgm:spPr/>
    </dgm:pt>
    <dgm:pt modelId="{A84C5ADB-6860-42DD-A0B8-5F9090D52698}" type="pres">
      <dgm:prSet presAssocID="{05A4BADB-5C99-4DBF-B30C-A94A8DEFEA64}" presName="node" presStyleLbl="node1" presStyleIdx="0" presStyleCnt="3">
        <dgm:presLayoutVars>
          <dgm:bulletEnabled val="1"/>
        </dgm:presLayoutVars>
      </dgm:prSet>
      <dgm:spPr/>
    </dgm:pt>
    <dgm:pt modelId="{A670DA43-D1B0-4D98-A128-063FE87B83EA}" type="pres">
      <dgm:prSet presAssocID="{AD6E9D5A-2632-401D-B679-EAE817266AA3}" presName="sibTrans" presStyleLbl="sibTrans2D1" presStyleIdx="0" presStyleCnt="2"/>
      <dgm:spPr/>
    </dgm:pt>
    <dgm:pt modelId="{661C86D7-E985-4428-ADAD-4ACBDE0D26BB}" type="pres">
      <dgm:prSet presAssocID="{AD6E9D5A-2632-401D-B679-EAE817266AA3}" presName="connectorText" presStyleLbl="sibTrans2D1" presStyleIdx="0" presStyleCnt="2"/>
      <dgm:spPr/>
    </dgm:pt>
    <dgm:pt modelId="{72436723-5717-46C7-BCF2-412276CFD437}" type="pres">
      <dgm:prSet presAssocID="{44F1F8B6-842B-4F52-811D-4E45AD08A70E}" presName="node" presStyleLbl="node1" presStyleIdx="1" presStyleCnt="3">
        <dgm:presLayoutVars>
          <dgm:bulletEnabled val="1"/>
        </dgm:presLayoutVars>
      </dgm:prSet>
      <dgm:spPr/>
    </dgm:pt>
    <dgm:pt modelId="{712D0DB5-760B-4AD1-977D-A887BCC317B9}" type="pres">
      <dgm:prSet presAssocID="{13452B32-6AB8-471F-B097-0EF479A98546}" presName="sibTrans" presStyleLbl="sibTrans2D1" presStyleIdx="1" presStyleCnt="2"/>
      <dgm:spPr/>
    </dgm:pt>
    <dgm:pt modelId="{57535513-B76D-4965-B75C-0250A1E71ADF}" type="pres">
      <dgm:prSet presAssocID="{13452B32-6AB8-471F-B097-0EF479A98546}" presName="connectorText" presStyleLbl="sibTrans2D1" presStyleIdx="1" presStyleCnt="2"/>
      <dgm:spPr/>
    </dgm:pt>
    <dgm:pt modelId="{08A03C1F-3202-4FBE-9716-3AC19F21B82E}" type="pres">
      <dgm:prSet presAssocID="{6AB34F3D-62E3-4537-866C-2E25E7EE3537}" presName="node" presStyleLbl="node1" presStyleIdx="2" presStyleCnt="3">
        <dgm:presLayoutVars>
          <dgm:bulletEnabled val="1"/>
        </dgm:presLayoutVars>
      </dgm:prSet>
      <dgm:spPr/>
    </dgm:pt>
  </dgm:ptLst>
  <dgm:cxnLst>
    <dgm:cxn modelId="{CDC3F609-77C5-4EB1-9110-08F261DEFCFD}" type="presOf" srcId="{44F1F8B6-842B-4F52-811D-4E45AD08A70E}" destId="{72436723-5717-46C7-BCF2-412276CFD437}" srcOrd="0" destOrd="0" presId="urn:microsoft.com/office/officeart/2005/8/layout/process2"/>
    <dgm:cxn modelId="{1E0EEF27-C029-4AF1-AEA9-F484750F4C99}" type="presOf" srcId="{13452B32-6AB8-471F-B097-0EF479A98546}" destId="{712D0DB5-760B-4AD1-977D-A887BCC317B9}" srcOrd="0" destOrd="0" presId="urn:microsoft.com/office/officeart/2005/8/layout/process2"/>
    <dgm:cxn modelId="{5C500632-9075-4345-9475-BB6AF5E42CC1}" type="presOf" srcId="{6AB34F3D-62E3-4537-866C-2E25E7EE3537}" destId="{08A03C1F-3202-4FBE-9716-3AC19F21B82E}" srcOrd="0" destOrd="0" presId="urn:microsoft.com/office/officeart/2005/8/layout/process2"/>
    <dgm:cxn modelId="{2B67BF32-B231-495B-A27C-4C0AD2EFA465}" type="presOf" srcId="{AD6E9D5A-2632-401D-B679-EAE817266AA3}" destId="{661C86D7-E985-4428-ADAD-4ACBDE0D26BB}" srcOrd="1" destOrd="0" presId="urn:microsoft.com/office/officeart/2005/8/layout/process2"/>
    <dgm:cxn modelId="{DFD4CA67-ADDD-4113-A239-9B38527C3166}" type="presOf" srcId="{05A4BADB-5C99-4DBF-B30C-A94A8DEFEA64}" destId="{A84C5ADB-6860-42DD-A0B8-5F9090D52698}" srcOrd="0" destOrd="0" presId="urn:microsoft.com/office/officeart/2005/8/layout/process2"/>
    <dgm:cxn modelId="{E8E6DA86-2DCF-4F7C-9415-B4E20621622C}" type="presOf" srcId="{13452B32-6AB8-471F-B097-0EF479A98546}" destId="{57535513-B76D-4965-B75C-0250A1E71ADF}" srcOrd="1" destOrd="0" presId="urn:microsoft.com/office/officeart/2005/8/layout/process2"/>
    <dgm:cxn modelId="{75AC9398-F17F-492D-A5C1-67AC45FCB3F1}" type="presOf" srcId="{AD6E9D5A-2632-401D-B679-EAE817266AA3}" destId="{A670DA43-D1B0-4D98-A128-063FE87B83EA}" srcOrd="0" destOrd="0" presId="urn:microsoft.com/office/officeart/2005/8/layout/process2"/>
    <dgm:cxn modelId="{0E04C298-5D05-4676-84EE-6CB08EEC02E0}" srcId="{EC2AE876-4D4A-488C-835C-1690002527A2}" destId="{05A4BADB-5C99-4DBF-B30C-A94A8DEFEA64}" srcOrd="0" destOrd="0" parTransId="{BB9E0E25-B7B9-4C19-9A5E-13DF50705573}" sibTransId="{AD6E9D5A-2632-401D-B679-EAE817266AA3}"/>
    <dgm:cxn modelId="{E3A562AC-06B4-48D7-9747-9522F99F9086}" type="presOf" srcId="{EC2AE876-4D4A-488C-835C-1690002527A2}" destId="{E0BC5726-D37B-4280-A589-C5A1B746DB0D}" srcOrd="0" destOrd="0" presId="urn:microsoft.com/office/officeart/2005/8/layout/process2"/>
    <dgm:cxn modelId="{F3C2C8BE-5E24-4158-8AA3-7FDF879DBC96}" srcId="{EC2AE876-4D4A-488C-835C-1690002527A2}" destId="{44F1F8B6-842B-4F52-811D-4E45AD08A70E}" srcOrd="1" destOrd="0" parTransId="{033AB7AB-D208-4576-9389-ECA1165AC662}" sibTransId="{13452B32-6AB8-471F-B097-0EF479A98546}"/>
    <dgm:cxn modelId="{F8BD58E6-707A-4D5C-AFFC-2182A83F9962}" srcId="{EC2AE876-4D4A-488C-835C-1690002527A2}" destId="{6AB34F3D-62E3-4537-866C-2E25E7EE3537}" srcOrd="2" destOrd="0" parTransId="{11B83B03-CA44-4F6A-BA53-C4B6585D9ECE}" sibTransId="{7C88A402-0B5E-4E6E-A938-FB9ECB987117}"/>
    <dgm:cxn modelId="{F640F35E-1B6D-4674-B45A-3EF66622972D}" type="presParOf" srcId="{E0BC5726-D37B-4280-A589-C5A1B746DB0D}" destId="{A84C5ADB-6860-42DD-A0B8-5F9090D52698}" srcOrd="0" destOrd="0" presId="urn:microsoft.com/office/officeart/2005/8/layout/process2"/>
    <dgm:cxn modelId="{D2CE5462-5C95-448F-9E1C-6B3F12F52C0C}" type="presParOf" srcId="{E0BC5726-D37B-4280-A589-C5A1B746DB0D}" destId="{A670DA43-D1B0-4D98-A128-063FE87B83EA}" srcOrd="1" destOrd="0" presId="urn:microsoft.com/office/officeart/2005/8/layout/process2"/>
    <dgm:cxn modelId="{AD8CF1DF-879F-48D4-9894-6E8A968B7944}" type="presParOf" srcId="{A670DA43-D1B0-4D98-A128-063FE87B83EA}" destId="{661C86D7-E985-4428-ADAD-4ACBDE0D26BB}" srcOrd="0" destOrd="0" presId="urn:microsoft.com/office/officeart/2005/8/layout/process2"/>
    <dgm:cxn modelId="{B5068757-6F42-48C7-9CD6-C2EF68B23C51}" type="presParOf" srcId="{E0BC5726-D37B-4280-A589-C5A1B746DB0D}" destId="{72436723-5717-46C7-BCF2-412276CFD437}" srcOrd="2" destOrd="0" presId="urn:microsoft.com/office/officeart/2005/8/layout/process2"/>
    <dgm:cxn modelId="{A1B9990F-48A7-4260-A24C-1226F49C86E7}" type="presParOf" srcId="{E0BC5726-D37B-4280-A589-C5A1B746DB0D}" destId="{712D0DB5-760B-4AD1-977D-A887BCC317B9}" srcOrd="3" destOrd="0" presId="urn:microsoft.com/office/officeart/2005/8/layout/process2"/>
    <dgm:cxn modelId="{67229DB6-A2FF-432C-86BD-7462E4E44B79}" type="presParOf" srcId="{712D0DB5-760B-4AD1-977D-A887BCC317B9}" destId="{57535513-B76D-4965-B75C-0250A1E71ADF}" srcOrd="0" destOrd="0" presId="urn:microsoft.com/office/officeart/2005/8/layout/process2"/>
    <dgm:cxn modelId="{CF7DB1F4-4E28-48E5-830C-3004E875F752}" type="presParOf" srcId="{E0BC5726-D37B-4280-A589-C5A1B746DB0D}" destId="{08A03C1F-3202-4FBE-9716-3AC19F21B82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2AFC2-884F-4C03-A705-4EBF52FA64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3893B5-7231-41C0-8CB5-F9EBE2F75408}">
      <dgm:prSet/>
      <dgm:spPr/>
      <dgm:t>
        <a:bodyPr/>
        <a:lstStyle/>
        <a:p>
          <a:r>
            <a:rPr lang="en-IE"/>
            <a:t>Wood provisioning</a:t>
          </a:r>
          <a:endParaRPr lang="en-US"/>
        </a:p>
      </dgm:t>
    </dgm:pt>
    <dgm:pt modelId="{8417AE8E-76F5-410B-B38A-D87E56C6A168}" type="parTrans" cxnId="{0D83F4B4-850E-4868-859F-331AB2578A0E}">
      <dgm:prSet/>
      <dgm:spPr/>
      <dgm:t>
        <a:bodyPr/>
        <a:lstStyle/>
        <a:p>
          <a:endParaRPr lang="en-US"/>
        </a:p>
      </dgm:t>
    </dgm:pt>
    <dgm:pt modelId="{67F08544-4A41-4E6D-95CA-B43FB980E250}" type="sibTrans" cxnId="{0D83F4B4-850E-4868-859F-331AB2578A0E}">
      <dgm:prSet/>
      <dgm:spPr/>
      <dgm:t>
        <a:bodyPr/>
        <a:lstStyle/>
        <a:p>
          <a:endParaRPr lang="en-US"/>
        </a:p>
      </dgm:t>
    </dgm:pt>
    <dgm:pt modelId="{78C915E6-1B65-424C-935B-C25C17E7BB49}">
      <dgm:prSet/>
      <dgm:spPr/>
      <dgm:t>
        <a:bodyPr/>
        <a:lstStyle/>
        <a:p>
          <a:r>
            <a:rPr lang="en-IE" dirty="0"/>
            <a:t>Climate regulation </a:t>
          </a:r>
          <a:endParaRPr lang="en-US" dirty="0"/>
        </a:p>
      </dgm:t>
    </dgm:pt>
    <dgm:pt modelId="{71681198-A6BF-4870-A12A-CDD9B3BECAFF}" type="parTrans" cxnId="{695EEA03-C2C5-48D0-B293-430EB7682639}">
      <dgm:prSet/>
      <dgm:spPr/>
      <dgm:t>
        <a:bodyPr/>
        <a:lstStyle/>
        <a:p>
          <a:endParaRPr lang="en-US"/>
        </a:p>
      </dgm:t>
    </dgm:pt>
    <dgm:pt modelId="{FDB86EBD-37E8-4A50-B522-6946A843FB70}" type="sibTrans" cxnId="{695EEA03-C2C5-48D0-B293-430EB7682639}">
      <dgm:prSet/>
      <dgm:spPr/>
      <dgm:t>
        <a:bodyPr/>
        <a:lstStyle/>
        <a:p>
          <a:endParaRPr lang="en-US"/>
        </a:p>
      </dgm:t>
    </dgm:pt>
    <dgm:pt modelId="{1B1C7988-630E-4187-A335-F8F101A377B0}">
      <dgm:prSet/>
      <dgm:spPr/>
      <dgm:t>
        <a:bodyPr/>
        <a:lstStyle/>
        <a:p>
          <a:r>
            <a:rPr lang="en-IE"/>
            <a:t>Biodiversity </a:t>
          </a:r>
          <a:endParaRPr lang="en-US" dirty="0"/>
        </a:p>
      </dgm:t>
    </dgm:pt>
    <dgm:pt modelId="{A7A66B09-9C57-4543-936C-26132991B8F4}" type="parTrans" cxnId="{C4B9442C-1752-446D-B91B-ECBF83E22943}">
      <dgm:prSet/>
      <dgm:spPr/>
      <dgm:t>
        <a:bodyPr/>
        <a:lstStyle/>
        <a:p>
          <a:endParaRPr lang="en-US"/>
        </a:p>
      </dgm:t>
    </dgm:pt>
    <dgm:pt modelId="{965D5849-2EFC-4833-9C5E-E16101B29D4A}" type="sibTrans" cxnId="{C4B9442C-1752-446D-B91B-ECBF83E22943}">
      <dgm:prSet/>
      <dgm:spPr/>
      <dgm:t>
        <a:bodyPr/>
        <a:lstStyle/>
        <a:p>
          <a:endParaRPr lang="en-US"/>
        </a:p>
      </dgm:t>
    </dgm:pt>
    <dgm:pt modelId="{A861183C-D87A-480E-8C71-BFE62A1960DE}">
      <dgm:prSet/>
      <dgm:spPr/>
      <dgm:t>
        <a:bodyPr/>
        <a:lstStyle/>
        <a:p>
          <a:r>
            <a:rPr lang="en-IE"/>
            <a:t>Cultural services </a:t>
          </a:r>
          <a:endParaRPr lang="en-US"/>
        </a:p>
      </dgm:t>
    </dgm:pt>
    <dgm:pt modelId="{3405838E-8A49-4E44-98CB-1AE65735FAF5}" type="parTrans" cxnId="{7E166D33-FF1C-41E8-B1A2-13EBF03EBD5B}">
      <dgm:prSet/>
      <dgm:spPr/>
      <dgm:t>
        <a:bodyPr/>
        <a:lstStyle/>
        <a:p>
          <a:endParaRPr lang="en-US"/>
        </a:p>
      </dgm:t>
    </dgm:pt>
    <dgm:pt modelId="{DFB175C9-119D-483D-9ED2-273191CE1491}" type="sibTrans" cxnId="{7E166D33-FF1C-41E8-B1A2-13EBF03EBD5B}">
      <dgm:prSet/>
      <dgm:spPr/>
      <dgm:t>
        <a:bodyPr/>
        <a:lstStyle/>
        <a:p>
          <a:endParaRPr lang="en-US"/>
        </a:p>
      </dgm:t>
    </dgm:pt>
    <dgm:pt modelId="{CAFA382B-12D4-489C-8E36-FCAA1FEB0218}" type="pres">
      <dgm:prSet presAssocID="{C212AFC2-884F-4C03-A705-4EBF52FA641E}" presName="root" presStyleCnt="0">
        <dgm:presLayoutVars>
          <dgm:dir/>
          <dgm:resizeHandles val="exact"/>
        </dgm:presLayoutVars>
      </dgm:prSet>
      <dgm:spPr/>
    </dgm:pt>
    <dgm:pt modelId="{277C7A8D-AB06-4FF9-B753-DA61204F1571}" type="pres">
      <dgm:prSet presAssocID="{073893B5-7231-41C0-8CB5-F9EBE2F75408}" presName="compNode" presStyleCnt="0"/>
      <dgm:spPr/>
    </dgm:pt>
    <dgm:pt modelId="{C5B667BB-0484-4155-8176-9F9750B37D8A}" type="pres">
      <dgm:prSet presAssocID="{073893B5-7231-41C0-8CB5-F9EBE2F754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4A61AF4E-B357-48BE-A399-4B5A602A79C4}" type="pres">
      <dgm:prSet presAssocID="{073893B5-7231-41C0-8CB5-F9EBE2F75408}" presName="spaceRect" presStyleCnt="0"/>
      <dgm:spPr/>
    </dgm:pt>
    <dgm:pt modelId="{56DADA39-D0C1-4CCB-B7AB-27DE88C2C867}" type="pres">
      <dgm:prSet presAssocID="{073893B5-7231-41C0-8CB5-F9EBE2F75408}" presName="textRect" presStyleLbl="revTx" presStyleIdx="0" presStyleCnt="4">
        <dgm:presLayoutVars>
          <dgm:chMax val="1"/>
          <dgm:chPref val="1"/>
        </dgm:presLayoutVars>
      </dgm:prSet>
      <dgm:spPr/>
    </dgm:pt>
    <dgm:pt modelId="{99888658-FA8C-4921-B0B8-FC7073A5A80E}" type="pres">
      <dgm:prSet presAssocID="{67F08544-4A41-4E6D-95CA-B43FB980E250}" presName="sibTrans" presStyleCnt="0"/>
      <dgm:spPr/>
    </dgm:pt>
    <dgm:pt modelId="{A0F01D4C-41BA-4DAD-9DF1-F8A8F9EF2C7D}" type="pres">
      <dgm:prSet presAssocID="{78C915E6-1B65-424C-935B-C25C17E7BB49}" presName="compNode" presStyleCnt="0"/>
      <dgm:spPr/>
    </dgm:pt>
    <dgm:pt modelId="{CBA47FE2-152F-48D4-9910-8FE75044E320}" type="pres">
      <dgm:prSet presAssocID="{78C915E6-1B65-424C-935B-C25C17E7BB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D78BCA76-53C4-474C-9B5E-47CB386CE5A1}" type="pres">
      <dgm:prSet presAssocID="{78C915E6-1B65-424C-935B-C25C17E7BB49}" presName="spaceRect" presStyleCnt="0"/>
      <dgm:spPr/>
    </dgm:pt>
    <dgm:pt modelId="{AB8E2055-022D-4541-987F-E996B8D49AA9}" type="pres">
      <dgm:prSet presAssocID="{78C915E6-1B65-424C-935B-C25C17E7BB49}" presName="textRect" presStyleLbl="revTx" presStyleIdx="1" presStyleCnt="4">
        <dgm:presLayoutVars>
          <dgm:chMax val="1"/>
          <dgm:chPref val="1"/>
        </dgm:presLayoutVars>
      </dgm:prSet>
      <dgm:spPr/>
    </dgm:pt>
    <dgm:pt modelId="{815A4004-9F18-45B6-8E95-8F523A455E7D}" type="pres">
      <dgm:prSet presAssocID="{FDB86EBD-37E8-4A50-B522-6946A843FB70}" presName="sibTrans" presStyleCnt="0"/>
      <dgm:spPr/>
    </dgm:pt>
    <dgm:pt modelId="{4CF9D493-D92D-42A7-97E7-DFA63DB02F25}" type="pres">
      <dgm:prSet presAssocID="{1B1C7988-630E-4187-A335-F8F101A377B0}" presName="compNode" presStyleCnt="0"/>
      <dgm:spPr/>
    </dgm:pt>
    <dgm:pt modelId="{42015099-15B6-4836-8B04-438DE89789AE}" type="pres">
      <dgm:prSet presAssocID="{1B1C7988-630E-4187-A335-F8F101A377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og with solid fill"/>
        </a:ext>
      </dgm:extLst>
    </dgm:pt>
    <dgm:pt modelId="{113D96B0-BCB1-4D0B-AFCA-D6C3EF87B207}" type="pres">
      <dgm:prSet presAssocID="{1B1C7988-630E-4187-A335-F8F101A377B0}" presName="spaceRect" presStyleCnt="0"/>
      <dgm:spPr/>
    </dgm:pt>
    <dgm:pt modelId="{69BA1705-EBB6-49B6-BAC8-EFBD1382FBE5}" type="pres">
      <dgm:prSet presAssocID="{1B1C7988-630E-4187-A335-F8F101A377B0}" presName="textRect" presStyleLbl="revTx" presStyleIdx="2" presStyleCnt="4">
        <dgm:presLayoutVars>
          <dgm:chMax val="1"/>
          <dgm:chPref val="1"/>
        </dgm:presLayoutVars>
      </dgm:prSet>
      <dgm:spPr/>
    </dgm:pt>
    <dgm:pt modelId="{D854EDB8-9937-4845-8256-792FDFBE06DA}" type="pres">
      <dgm:prSet presAssocID="{965D5849-2EFC-4833-9C5E-E16101B29D4A}" presName="sibTrans" presStyleCnt="0"/>
      <dgm:spPr/>
    </dgm:pt>
    <dgm:pt modelId="{F3CA1170-EF50-412A-9024-9E7949FBB4A4}" type="pres">
      <dgm:prSet presAssocID="{A861183C-D87A-480E-8C71-BFE62A1960DE}" presName="compNode" presStyleCnt="0"/>
      <dgm:spPr/>
    </dgm:pt>
    <dgm:pt modelId="{7F35F583-B8D0-40F9-ABA4-00A9763C5567}" type="pres">
      <dgm:prSet presAssocID="{A861183C-D87A-480E-8C71-BFE62A1960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 with solid fill"/>
        </a:ext>
      </dgm:extLst>
    </dgm:pt>
    <dgm:pt modelId="{F1B12E95-ED56-4C6B-B38F-DCA41B685C3C}" type="pres">
      <dgm:prSet presAssocID="{A861183C-D87A-480E-8C71-BFE62A1960DE}" presName="spaceRect" presStyleCnt="0"/>
      <dgm:spPr/>
    </dgm:pt>
    <dgm:pt modelId="{70E9F018-B7F0-4248-AC22-3FCFB9035C64}" type="pres">
      <dgm:prSet presAssocID="{A861183C-D87A-480E-8C71-BFE62A1960D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95EEA03-C2C5-48D0-B293-430EB7682639}" srcId="{C212AFC2-884F-4C03-A705-4EBF52FA641E}" destId="{78C915E6-1B65-424C-935B-C25C17E7BB49}" srcOrd="1" destOrd="0" parTransId="{71681198-A6BF-4870-A12A-CDD9B3BECAFF}" sibTransId="{FDB86EBD-37E8-4A50-B522-6946A843FB70}"/>
    <dgm:cxn modelId="{C4B9442C-1752-446D-B91B-ECBF83E22943}" srcId="{C212AFC2-884F-4C03-A705-4EBF52FA641E}" destId="{1B1C7988-630E-4187-A335-F8F101A377B0}" srcOrd="2" destOrd="0" parTransId="{A7A66B09-9C57-4543-936C-26132991B8F4}" sibTransId="{965D5849-2EFC-4833-9C5E-E16101B29D4A}"/>
    <dgm:cxn modelId="{A43B1C2D-7647-458D-8B1C-BE6BFA2662B1}" type="presOf" srcId="{78C915E6-1B65-424C-935B-C25C17E7BB49}" destId="{AB8E2055-022D-4541-987F-E996B8D49AA9}" srcOrd="0" destOrd="0" presId="urn:microsoft.com/office/officeart/2018/2/layout/IconLabelList"/>
    <dgm:cxn modelId="{7E166D33-FF1C-41E8-B1A2-13EBF03EBD5B}" srcId="{C212AFC2-884F-4C03-A705-4EBF52FA641E}" destId="{A861183C-D87A-480E-8C71-BFE62A1960DE}" srcOrd="3" destOrd="0" parTransId="{3405838E-8A49-4E44-98CB-1AE65735FAF5}" sibTransId="{DFB175C9-119D-483D-9ED2-273191CE1491}"/>
    <dgm:cxn modelId="{25262D5E-2CB3-4BDB-9BC8-BC70CD86E7D1}" type="presOf" srcId="{A861183C-D87A-480E-8C71-BFE62A1960DE}" destId="{70E9F018-B7F0-4248-AC22-3FCFB9035C64}" srcOrd="0" destOrd="0" presId="urn:microsoft.com/office/officeart/2018/2/layout/IconLabelList"/>
    <dgm:cxn modelId="{4DCDCFA7-EE7B-494F-95A1-47F718F0F985}" type="presOf" srcId="{073893B5-7231-41C0-8CB5-F9EBE2F75408}" destId="{56DADA39-D0C1-4CCB-B7AB-27DE88C2C867}" srcOrd="0" destOrd="0" presId="urn:microsoft.com/office/officeart/2018/2/layout/IconLabelList"/>
    <dgm:cxn modelId="{0FCD1BAD-2FA5-4869-A02B-4A53419AF7FD}" type="presOf" srcId="{C212AFC2-884F-4C03-A705-4EBF52FA641E}" destId="{CAFA382B-12D4-489C-8E36-FCAA1FEB0218}" srcOrd="0" destOrd="0" presId="urn:microsoft.com/office/officeart/2018/2/layout/IconLabelList"/>
    <dgm:cxn modelId="{A93FA7B3-A6C5-4C28-92E1-482E550BC7E6}" type="presOf" srcId="{1B1C7988-630E-4187-A335-F8F101A377B0}" destId="{69BA1705-EBB6-49B6-BAC8-EFBD1382FBE5}" srcOrd="0" destOrd="0" presId="urn:microsoft.com/office/officeart/2018/2/layout/IconLabelList"/>
    <dgm:cxn modelId="{0D83F4B4-850E-4868-859F-331AB2578A0E}" srcId="{C212AFC2-884F-4C03-A705-4EBF52FA641E}" destId="{073893B5-7231-41C0-8CB5-F9EBE2F75408}" srcOrd="0" destOrd="0" parTransId="{8417AE8E-76F5-410B-B38A-D87E56C6A168}" sibTransId="{67F08544-4A41-4E6D-95CA-B43FB980E250}"/>
    <dgm:cxn modelId="{363ABF85-7010-496B-8EC7-0B07A22EF25A}" type="presParOf" srcId="{CAFA382B-12D4-489C-8E36-FCAA1FEB0218}" destId="{277C7A8D-AB06-4FF9-B753-DA61204F1571}" srcOrd="0" destOrd="0" presId="urn:microsoft.com/office/officeart/2018/2/layout/IconLabelList"/>
    <dgm:cxn modelId="{82D5ECDC-9AA5-476C-A2E8-F28D0A80C78E}" type="presParOf" srcId="{277C7A8D-AB06-4FF9-B753-DA61204F1571}" destId="{C5B667BB-0484-4155-8176-9F9750B37D8A}" srcOrd="0" destOrd="0" presId="urn:microsoft.com/office/officeart/2018/2/layout/IconLabelList"/>
    <dgm:cxn modelId="{C6C17EC5-D43D-4509-9FAF-6907586B3433}" type="presParOf" srcId="{277C7A8D-AB06-4FF9-B753-DA61204F1571}" destId="{4A61AF4E-B357-48BE-A399-4B5A602A79C4}" srcOrd="1" destOrd="0" presId="urn:microsoft.com/office/officeart/2018/2/layout/IconLabelList"/>
    <dgm:cxn modelId="{EC55DA4B-0843-4B9F-8CEF-F8C389D2C35A}" type="presParOf" srcId="{277C7A8D-AB06-4FF9-B753-DA61204F1571}" destId="{56DADA39-D0C1-4CCB-B7AB-27DE88C2C867}" srcOrd="2" destOrd="0" presId="urn:microsoft.com/office/officeart/2018/2/layout/IconLabelList"/>
    <dgm:cxn modelId="{7ED599EA-ED34-4B1D-8EE1-C9697C6E75D9}" type="presParOf" srcId="{CAFA382B-12D4-489C-8E36-FCAA1FEB0218}" destId="{99888658-FA8C-4921-B0B8-FC7073A5A80E}" srcOrd="1" destOrd="0" presId="urn:microsoft.com/office/officeart/2018/2/layout/IconLabelList"/>
    <dgm:cxn modelId="{9D39EBEC-24CF-4CE4-A568-37EEF710F029}" type="presParOf" srcId="{CAFA382B-12D4-489C-8E36-FCAA1FEB0218}" destId="{A0F01D4C-41BA-4DAD-9DF1-F8A8F9EF2C7D}" srcOrd="2" destOrd="0" presId="urn:microsoft.com/office/officeart/2018/2/layout/IconLabelList"/>
    <dgm:cxn modelId="{56AFF27D-A202-40A5-B4E3-650A6387F135}" type="presParOf" srcId="{A0F01D4C-41BA-4DAD-9DF1-F8A8F9EF2C7D}" destId="{CBA47FE2-152F-48D4-9910-8FE75044E320}" srcOrd="0" destOrd="0" presId="urn:microsoft.com/office/officeart/2018/2/layout/IconLabelList"/>
    <dgm:cxn modelId="{E137AE3F-1E21-4222-A3AF-ACDFFC188FB0}" type="presParOf" srcId="{A0F01D4C-41BA-4DAD-9DF1-F8A8F9EF2C7D}" destId="{D78BCA76-53C4-474C-9B5E-47CB386CE5A1}" srcOrd="1" destOrd="0" presId="urn:microsoft.com/office/officeart/2018/2/layout/IconLabelList"/>
    <dgm:cxn modelId="{718B7A8B-3F26-432A-9E19-C21AB6BE885C}" type="presParOf" srcId="{A0F01D4C-41BA-4DAD-9DF1-F8A8F9EF2C7D}" destId="{AB8E2055-022D-4541-987F-E996B8D49AA9}" srcOrd="2" destOrd="0" presId="urn:microsoft.com/office/officeart/2018/2/layout/IconLabelList"/>
    <dgm:cxn modelId="{DB638BBF-720B-43CE-921B-6A7ED96CB419}" type="presParOf" srcId="{CAFA382B-12D4-489C-8E36-FCAA1FEB0218}" destId="{815A4004-9F18-45B6-8E95-8F523A455E7D}" srcOrd="3" destOrd="0" presId="urn:microsoft.com/office/officeart/2018/2/layout/IconLabelList"/>
    <dgm:cxn modelId="{CBE047C9-C0AD-4D0F-B18C-261C06B92E12}" type="presParOf" srcId="{CAFA382B-12D4-489C-8E36-FCAA1FEB0218}" destId="{4CF9D493-D92D-42A7-97E7-DFA63DB02F25}" srcOrd="4" destOrd="0" presId="urn:microsoft.com/office/officeart/2018/2/layout/IconLabelList"/>
    <dgm:cxn modelId="{99626430-BD8D-4514-91C1-2B9FD4DB7484}" type="presParOf" srcId="{4CF9D493-D92D-42A7-97E7-DFA63DB02F25}" destId="{42015099-15B6-4836-8B04-438DE89789AE}" srcOrd="0" destOrd="0" presId="urn:microsoft.com/office/officeart/2018/2/layout/IconLabelList"/>
    <dgm:cxn modelId="{A5E6CB0E-207A-4CFE-8D33-F407EDD8DF6B}" type="presParOf" srcId="{4CF9D493-D92D-42A7-97E7-DFA63DB02F25}" destId="{113D96B0-BCB1-4D0B-AFCA-D6C3EF87B207}" srcOrd="1" destOrd="0" presId="urn:microsoft.com/office/officeart/2018/2/layout/IconLabelList"/>
    <dgm:cxn modelId="{B0155E9E-E1D3-43C3-9715-C6D0BCD1F797}" type="presParOf" srcId="{4CF9D493-D92D-42A7-97E7-DFA63DB02F25}" destId="{69BA1705-EBB6-49B6-BAC8-EFBD1382FBE5}" srcOrd="2" destOrd="0" presId="urn:microsoft.com/office/officeart/2018/2/layout/IconLabelList"/>
    <dgm:cxn modelId="{12D04FD8-3F59-49B3-88AD-F55F0083A072}" type="presParOf" srcId="{CAFA382B-12D4-489C-8E36-FCAA1FEB0218}" destId="{D854EDB8-9937-4845-8256-792FDFBE06DA}" srcOrd="5" destOrd="0" presId="urn:microsoft.com/office/officeart/2018/2/layout/IconLabelList"/>
    <dgm:cxn modelId="{B8BE2305-0E58-411B-B554-7D750C086484}" type="presParOf" srcId="{CAFA382B-12D4-489C-8E36-FCAA1FEB0218}" destId="{F3CA1170-EF50-412A-9024-9E7949FBB4A4}" srcOrd="6" destOrd="0" presId="urn:microsoft.com/office/officeart/2018/2/layout/IconLabelList"/>
    <dgm:cxn modelId="{B9CC1DF7-B63B-4FF7-BA2B-1739947421A7}" type="presParOf" srcId="{F3CA1170-EF50-412A-9024-9E7949FBB4A4}" destId="{7F35F583-B8D0-40F9-ABA4-00A9763C5567}" srcOrd="0" destOrd="0" presId="urn:microsoft.com/office/officeart/2018/2/layout/IconLabelList"/>
    <dgm:cxn modelId="{3F5EF710-D8BA-4711-8636-C518E65404D5}" type="presParOf" srcId="{F3CA1170-EF50-412A-9024-9E7949FBB4A4}" destId="{F1B12E95-ED56-4C6B-B38F-DCA41B685C3C}" srcOrd="1" destOrd="0" presId="urn:microsoft.com/office/officeart/2018/2/layout/IconLabelList"/>
    <dgm:cxn modelId="{EFD1400A-71C3-4999-903C-E6B9A1BA1BAD}" type="presParOf" srcId="{F3CA1170-EF50-412A-9024-9E7949FBB4A4}" destId="{70E9F018-B7F0-4248-AC22-3FCFB9035C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12AFC2-884F-4C03-A705-4EBF52FA64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1C7988-630E-4187-A335-F8F101A377B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Biodiversity </a:t>
          </a:r>
          <a:endParaRPr lang="en-US" dirty="0"/>
        </a:p>
      </dgm:t>
    </dgm:pt>
    <dgm:pt modelId="{A7A66B09-9C57-4543-936C-26132991B8F4}" type="parTrans" cxnId="{C4B9442C-1752-446D-B91B-ECBF83E22943}">
      <dgm:prSet/>
      <dgm:spPr/>
      <dgm:t>
        <a:bodyPr/>
        <a:lstStyle/>
        <a:p>
          <a:endParaRPr lang="en-US"/>
        </a:p>
      </dgm:t>
    </dgm:pt>
    <dgm:pt modelId="{965D5849-2EFC-4833-9C5E-E16101B29D4A}" type="sibTrans" cxnId="{C4B9442C-1752-446D-B91B-ECBF83E22943}">
      <dgm:prSet/>
      <dgm:spPr/>
      <dgm:t>
        <a:bodyPr/>
        <a:lstStyle/>
        <a:p>
          <a:endParaRPr lang="en-US"/>
        </a:p>
      </dgm:t>
    </dgm:pt>
    <dgm:pt modelId="{CAFA382B-12D4-489C-8E36-FCAA1FEB0218}" type="pres">
      <dgm:prSet presAssocID="{C212AFC2-884F-4C03-A705-4EBF52FA641E}" presName="root" presStyleCnt="0">
        <dgm:presLayoutVars>
          <dgm:dir/>
          <dgm:resizeHandles val="exact"/>
        </dgm:presLayoutVars>
      </dgm:prSet>
      <dgm:spPr/>
    </dgm:pt>
    <dgm:pt modelId="{4CF9D493-D92D-42A7-97E7-DFA63DB02F25}" type="pres">
      <dgm:prSet presAssocID="{1B1C7988-630E-4187-A335-F8F101A377B0}" presName="compNode" presStyleCnt="0"/>
      <dgm:spPr/>
    </dgm:pt>
    <dgm:pt modelId="{42015099-15B6-4836-8B04-438DE89789AE}" type="pres">
      <dgm:prSet presAssocID="{1B1C7988-630E-4187-A335-F8F101A377B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og with solid fill"/>
        </a:ext>
      </dgm:extLst>
    </dgm:pt>
    <dgm:pt modelId="{113D96B0-BCB1-4D0B-AFCA-D6C3EF87B207}" type="pres">
      <dgm:prSet presAssocID="{1B1C7988-630E-4187-A335-F8F101A377B0}" presName="spaceRect" presStyleCnt="0"/>
      <dgm:spPr/>
    </dgm:pt>
    <dgm:pt modelId="{69BA1705-EBB6-49B6-BAC8-EFBD1382FBE5}" type="pres">
      <dgm:prSet presAssocID="{1B1C7988-630E-4187-A335-F8F101A377B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C4B9442C-1752-446D-B91B-ECBF83E22943}" srcId="{C212AFC2-884F-4C03-A705-4EBF52FA641E}" destId="{1B1C7988-630E-4187-A335-F8F101A377B0}" srcOrd="0" destOrd="0" parTransId="{A7A66B09-9C57-4543-936C-26132991B8F4}" sibTransId="{965D5849-2EFC-4833-9C5E-E16101B29D4A}"/>
    <dgm:cxn modelId="{0FCD1BAD-2FA5-4869-A02B-4A53419AF7FD}" type="presOf" srcId="{C212AFC2-884F-4C03-A705-4EBF52FA641E}" destId="{CAFA382B-12D4-489C-8E36-FCAA1FEB0218}" srcOrd="0" destOrd="0" presId="urn:microsoft.com/office/officeart/2018/2/layout/IconLabelList"/>
    <dgm:cxn modelId="{A93FA7B3-A6C5-4C28-92E1-482E550BC7E6}" type="presOf" srcId="{1B1C7988-630E-4187-A335-F8F101A377B0}" destId="{69BA1705-EBB6-49B6-BAC8-EFBD1382FBE5}" srcOrd="0" destOrd="0" presId="urn:microsoft.com/office/officeart/2018/2/layout/IconLabelList"/>
    <dgm:cxn modelId="{CBE047C9-C0AD-4D0F-B18C-261C06B92E12}" type="presParOf" srcId="{CAFA382B-12D4-489C-8E36-FCAA1FEB0218}" destId="{4CF9D493-D92D-42A7-97E7-DFA63DB02F25}" srcOrd="0" destOrd="0" presId="urn:microsoft.com/office/officeart/2018/2/layout/IconLabelList"/>
    <dgm:cxn modelId="{99626430-BD8D-4514-91C1-2B9FD4DB7484}" type="presParOf" srcId="{4CF9D493-D92D-42A7-97E7-DFA63DB02F25}" destId="{42015099-15B6-4836-8B04-438DE89789AE}" srcOrd="0" destOrd="0" presId="urn:microsoft.com/office/officeart/2018/2/layout/IconLabelList"/>
    <dgm:cxn modelId="{A5E6CB0E-207A-4CFE-8D33-F407EDD8DF6B}" type="presParOf" srcId="{4CF9D493-D92D-42A7-97E7-DFA63DB02F25}" destId="{113D96B0-BCB1-4D0B-AFCA-D6C3EF87B207}" srcOrd="1" destOrd="0" presId="urn:microsoft.com/office/officeart/2018/2/layout/IconLabelList"/>
    <dgm:cxn modelId="{B0155E9E-E1D3-43C3-9715-C6D0BCD1F797}" type="presParOf" srcId="{4CF9D493-D92D-42A7-97E7-DFA63DB02F25}" destId="{69BA1705-EBB6-49B6-BAC8-EFBD1382FB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12AFC2-884F-4C03-A705-4EBF52FA64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3893B5-7231-41C0-8CB5-F9EBE2F75408}">
      <dgm:prSet/>
      <dgm:spPr/>
      <dgm:t>
        <a:bodyPr/>
        <a:lstStyle/>
        <a:p>
          <a:r>
            <a:rPr lang="en-US" dirty="0"/>
            <a:t>Grass biomass provisioning</a:t>
          </a:r>
        </a:p>
      </dgm:t>
    </dgm:pt>
    <dgm:pt modelId="{8417AE8E-76F5-410B-B38A-D87E56C6A168}" type="parTrans" cxnId="{0D83F4B4-850E-4868-859F-331AB2578A0E}">
      <dgm:prSet/>
      <dgm:spPr/>
      <dgm:t>
        <a:bodyPr/>
        <a:lstStyle/>
        <a:p>
          <a:endParaRPr lang="en-US"/>
        </a:p>
      </dgm:t>
    </dgm:pt>
    <dgm:pt modelId="{67F08544-4A41-4E6D-95CA-B43FB980E250}" type="sibTrans" cxnId="{0D83F4B4-850E-4868-859F-331AB2578A0E}">
      <dgm:prSet/>
      <dgm:spPr/>
      <dgm:t>
        <a:bodyPr/>
        <a:lstStyle/>
        <a:p>
          <a:endParaRPr lang="en-US"/>
        </a:p>
      </dgm:t>
    </dgm:pt>
    <dgm:pt modelId="{78C915E6-1B65-424C-935B-C25C17E7BB49}">
      <dgm:prSet/>
      <dgm:spPr/>
      <dgm:t>
        <a:bodyPr/>
        <a:lstStyle/>
        <a:p>
          <a:r>
            <a:rPr lang="en-IE" dirty="0"/>
            <a:t>Climate regulation </a:t>
          </a:r>
          <a:endParaRPr lang="en-US" dirty="0"/>
        </a:p>
      </dgm:t>
    </dgm:pt>
    <dgm:pt modelId="{71681198-A6BF-4870-A12A-CDD9B3BECAFF}" type="parTrans" cxnId="{695EEA03-C2C5-48D0-B293-430EB7682639}">
      <dgm:prSet/>
      <dgm:spPr/>
      <dgm:t>
        <a:bodyPr/>
        <a:lstStyle/>
        <a:p>
          <a:endParaRPr lang="en-US"/>
        </a:p>
      </dgm:t>
    </dgm:pt>
    <dgm:pt modelId="{FDB86EBD-37E8-4A50-B522-6946A843FB70}" type="sibTrans" cxnId="{695EEA03-C2C5-48D0-B293-430EB7682639}">
      <dgm:prSet/>
      <dgm:spPr/>
      <dgm:t>
        <a:bodyPr/>
        <a:lstStyle/>
        <a:p>
          <a:endParaRPr lang="en-US"/>
        </a:p>
      </dgm:t>
    </dgm:pt>
    <dgm:pt modelId="{1B1C7988-630E-4187-A335-F8F101A377B0}">
      <dgm:prSet/>
      <dgm:spPr/>
      <dgm:t>
        <a:bodyPr/>
        <a:lstStyle/>
        <a:p>
          <a:r>
            <a:rPr lang="en-IE"/>
            <a:t>Biodiversity </a:t>
          </a:r>
          <a:endParaRPr lang="en-US" dirty="0"/>
        </a:p>
      </dgm:t>
    </dgm:pt>
    <dgm:pt modelId="{A7A66B09-9C57-4543-936C-26132991B8F4}" type="parTrans" cxnId="{C4B9442C-1752-446D-B91B-ECBF83E22943}">
      <dgm:prSet/>
      <dgm:spPr/>
      <dgm:t>
        <a:bodyPr/>
        <a:lstStyle/>
        <a:p>
          <a:endParaRPr lang="en-US"/>
        </a:p>
      </dgm:t>
    </dgm:pt>
    <dgm:pt modelId="{965D5849-2EFC-4833-9C5E-E16101B29D4A}" type="sibTrans" cxnId="{C4B9442C-1752-446D-B91B-ECBF83E22943}">
      <dgm:prSet/>
      <dgm:spPr/>
      <dgm:t>
        <a:bodyPr/>
        <a:lstStyle/>
        <a:p>
          <a:endParaRPr lang="en-US"/>
        </a:p>
      </dgm:t>
    </dgm:pt>
    <dgm:pt modelId="{A861183C-D87A-480E-8C71-BFE62A1960DE}">
      <dgm:prSet/>
      <dgm:spPr/>
      <dgm:t>
        <a:bodyPr/>
        <a:lstStyle/>
        <a:p>
          <a:r>
            <a:rPr lang="en-IE" dirty="0"/>
            <a:t>Cultural services </a:t>
          </a:r>
          <a:endParaRPr lang="en-US" dirty="0"/>
        </a:p>
      </dgm:t>
    </dgm:pt>
    <dgm:pt modelId="{3405838E-8A49-4E44-98CB-1AE65735FAF5}" type="parTrans" cxnId="{7E166D33-FF1C-41E8-B1A2-13EBF03EBD5B}">
      <dgm:prSet/>
      <dgm:spPr/>
      <dgm:t>
        <a:bodyPr/>
        <a:lstStyle/>
        <a:p>
          <a:endParaRPr lang="en-US"/>
        </a:p>
      </dgm:t>
    </dgm:pt>
    <dgm:pt modelId="{DFB175C9-119D-483D-9ED2-273191CE1491}" type="sibTrans" cxnId="{7E166D33-FF1C-41E8-B1A2-13EBF03EBD5B}">
      <dgm:prSet/>
      <dgm:spPr/>
      <dgm:t>
        <a:bodyPr/>
        <a:lstStyle/>
        <a:p>
          <a:endParaRPr lang="en-US"/>
        </a:p>
      </dgm:t>
    </dgm:pt>
    <dgm:pt modelId="{CAFA382B-12D4-489C-8E36-FCAA1FEB0218}" type="pres">
      <dgm:prSet presAssocID="{C212AFC2-884F-4C03-A705-4EBF52FA641E}" presName="root" presStyleCnt="0">
        <dgm:presLayoutVars>
          <dgm:dir/>
          <dgm:resizeHandles val="exact"/>
        </dgm:presLayoutVars>
      </dgm:prSet>
      <dgm:spPr/>
    </dgm:pt>
    <dgm:pt modelId="{277C7A8D-AB06-4FF9-B753-DA61204F1571}" type="pres">
      <dgm:prSet presAssocID="{073893B5-7231-41C0-8CB5-F9EBE2F75408}" presName="compNode" presStyleCnt="0"/>
      <dgm:spPr/>
    </dgm:pt>
    <dgm:pt modelId="{C5B667BB-0484-4155-8176-9F9750B37D8A}" type="pres">
      <dgm:prSet presAssocID="{073893B5-7231-41C0-8CB5-F9EBE2F75408}" presName="iconRect" presStyleLbl="node1" presStyleIdx="0" presStyleCnt="4" custLinFactNeighborX="339" custLinFactNeighborY="-364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 with solid fill"/>
        </a:ext>
      </dgm:extLst>
    </dgm:pt>
    <dgm:pt modelId="{4A61AF4E-B357-48BE-A399-4B5A602A79C4}" type="pres">
      <dgm:prSet presAssocID="{073893B5-7231-41C0-8CB5-F9EBE2F75408}" presName="spaceRect" presStyleCnt="0"/>
      <dgm:spPr/>
    </dgm:pt>
    <dgm:pt modelId="{56DADA39-D0C1-4CCB-B7AB-27DE88C2C867}" type="pres">
      <dgm:prSet presAssocID="{073893B5-7231-41C0-8CB5-F9EBE2F75408}" presName="textRect" presStyleLbl="revTx" presStyleIdx="0" presStyleCnt="4">
        <dgm:presLayoutVars>
          <dgm:chMax val="1"/>
          <dgm:chPref val="1"/>
        </dgm:presLayoutVars>
      </dgm:prSet>
      <dgm:spPr/>
    </dgm:pt>
    <dgm:pt modelId="{99888658-FA8C-4921-B0B8-FC7073A5A80E}" type="pres">
      <dgm:prSet presAssocID="{67F08544-4A41-4E6D-95CA-B43FB980E250}" presName="sibTrans" presStyleCnt="0"/>
      <dgm:spPr/>
    </dgm:pt>
    <dgm:pt modelId="{A0F01D4C-41BA-4DAD-9DF1-F8A8F9EF2C7D}" type="pres">
      <dgm:prSet presAssocID="{78C915E6-1B65-424C-935B-C25C17E7BB49}" presName="compNode" presStyleCnt="0"/>
      <dgm:spPr/>
    </dgm:pt>
    <dgm:pt modelId="{CBA47FE2-152F-48D4-9910-8FE75044E320}" type="pres">
      <dgm:prSet presAssocID="{78C915E6-1B65-424C-935B-C25C17E7BB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D78BCA76-53C4-474C-9B5E-47CB386CE5A1}" type="pres">
      <dgm:prSet presAssocID="{78C915E6-1B65-424C-935B-C25C17E7BB49}" presName="spaceRect" presStyleCnt="0"/>
      <dgm:spPr/>
    </dgm:pt>
    <dgm:pt modelId="{AB8E2055-022D-4541-987F-E996B8D49AA9}" type="pres">
      <dgm:prSet presAssocID="{78C915E6-1B65-424C-935B-C25C17E7BB49}" presName="textRect" presStyleLbl="revTx" presStyleIdx="1" presStyleCnt="4">
        <dgm:presLayoutVars>
          <dgm:chMax val="1"/>
          <dgm:chPref val="1"/>
        </dgm:presLayoutVars>
      </dgm:prSet>
      <dgm:spPr/>
    </dgm:pt>
    <dgm:pt modelId="{815A4004-9F18-45B6-8E95-8F523A455E7D}" type="pres">
      <dgm:prSet presAssocID="{FDB86EBD-37E8-4A50-B522-6946A843FB70}" presName="sibTrans" presStyleCnt="0"/>
      <dgm:spPr/>
    </dgm:pt>
    <dgm:pt modelId="{4CF9D493-D92D-42A7-97E7-DFA63DB02F25}" type="pres">
      <dgm:prSet presAssocID="{1B1C7988-630E-4187-A335-F8F101A377B0}" presName="compNode" presStyleCnt="0"/>
      <dgm:spPr/>
    </dgm:pt>
    <dgm:pt modelId="{42015099-15B6-4836-8B04-438DE89789AE}" type="pres">
      <dgm:prSet presAssocID="{1B1C7988-630E-4187-A335-F8F101A377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og with solid fill"/>
        </a:ext>
      </dgm:extLst>
    </dgm:pt>
    <dgm:pt modelId="{113D96B0-BCB1-4D0B-AFCA-D6C3EF87B207}" type="pres">
      <dgm:prSet presAssocID="{1B1C7988-630E-4187-A335-F8F101A377B0}" presName="spaceRect" presStyleCnt="0"/>
      <dgm:spPr/>
    </dgm:pt>
    <dgm:pt modelId="{69BA1705-EBB6-49B6-BAC8-EFBD1382FBE5}" type="pres">
      <dgm:prSet presAssocID="{1B1C7988-630E-4187-A335-F8F101A377B0}" presName="textRect" presStyleLbl="revTx" presStyleIdx="2" presStyleCnt="4">
        <dgm:presLayoutVars>
          <dgm:chMax val="1"/>
          <dgm:chPref val="1"/>
        </dgm:presLayoutVars>
      </dgm:prSet>
      <dgm:spPr/>
    </dgm:pt>
    <dgm:pt modelId="{D854EDB8-9937-4845-8256-792FDFBE06DA}" type="pres">
      <dgm:prSet presAssocID="{965D5849-2EFC-4833-9C5E-E16101B29D4A}" presName="sibTrans" presStyleCnt="0"/>
      <dgm:spPr/>
    </dgm:pt>
    <dgm:pt modelId="{F3CA1170-EF50-412A-9024-9E7949FBB4A4}" type="pres">
      <dgm:prSet presAssocID="{A861183C-D87A-480E-8C71-BFE62A1960DE}" presName="compNode" presStyleCnt="0"/>
      <dgm:spPr/>
    </dgm:pt>
    <dgm:pt modelId="{7F35F583-B8D0-40F9-ABA4-00A9763C5567}" type="pres">
      <dgm:prSet presAssocID="{A861183C-D87A-480E-8C71-BFE62A1960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 with solid fill"/>
        </a:ext>
      </dgm:extLst>
    </dgm:pt>
    <dgm:pt modelId="{F1B12E95-ED56-4C6B-B38F-DCA41B685C3C}" type="pres">
      <dgm:prSet presAssocID="{A861183C-D87A-480E-8C71-BFE62A1960DE}" presName="spaceRect" presStyleCnt="0"/>
      <dgm:spPr/>
    </dgm:pt>
    <dgm:pt modelId="{70E9F018-B7F0-4248-AC22-3FCFB9035C64}" type="pres">
      <dgm:prSet presAssocID="{A861183C-D87A-480E-8C71-BFE62A1960D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95EEA03-C2C5-48D0-B293-430EB7682639}" srcId="{C212AFC2-884F-4C03-A705-4EBF52FA641E}" destId="{78C915E6-1B65-424C-935B-C25C17E7BB49}" srcOrd="1" destOrd="0" parTransId="{71681198-A6BF-4870-A12A-CDD9B3BECAFF}" sibTransId="{FDB86EBD-37E8-4A50-B522-6946A843FB70}"/>
    <dgm:cxn modelId="{C4B9442C-1752-446D-B91B-ECBF83E22943}" srcId="{C212AFC2-884F-4C03-A705-4EBF52FA641E}" destId="{1B1C7988-630E-4187-A335-F8F101A377B0}" srcOrd="2" destOrd="0" parTransId="{A7A66B09-9C57-4543-936C-26132991B8F4}" sibTransId="{965D5849-2EFC-4833-9C5E-E16101B29D4A}"/>
    <dgm:cxn modelId="{A43B1C2D-7647-458D-8B1C-BE6BFA2662B1}" type="presOf" srcId="{78C915E6-1B65-424C-935B-C25C17E7BB49}" destId="{AB8E2055-022D-4541-987F-E996B8D49AA9}" srcOrd="0" destOrd="0" presId="urn:microsoft.com/office/officeart/2018/2/layout/IconLabelList"/>
    <dgm:cxn modelId="{7E166D33-FF1C-41E8-B1A2-13EBF03EBD5B}" srcId="{C212AFC2-884F-4C03-A705-4EBF52FA641E}" destId="{A861183C-D87A-480E-8C71-BFE62A1960DE}" srcOrd="3" destOrd="0" parTransId="{3405838E-8A49-4E44-98CB-1AE65735FAF5}" sibTransId="{DFB175C9-119D-483D-9ED2-273191CE1491}"/>
    <dgm:cxn modelId="{25262D5E-2CB3-4BDB-9BC8-BC70CD86E7D1}" type="presOf" srcId="{A861183C-D87A-480E-8C71-BFE62A1960DE}" destId="{70E9F018-B7F0-4248-AC22-3FCFB9035C64}" srcOrd="0" destOrd="0" presId="urn:microsoft.com/office/officeart/2018/2/layout/IconLabelList"/>
    <dgm:cxn modelId="{4DCDCFA7-EE7B-494F-95A1-47F718F0F985}" type="presOf" srcId="{073893B5-7231-41C0-8CB5-F9EBE2F75408}" destId="{56DADA39-D0C1-4CCB-B7AB-27DE88C2C867}" srcOrd="0" destOrd="0" presId="urn:microsoft.com/office/officeart/2018/2/layout/IconLabelList"/>
    <dgm:cxn modelId="{0FCD1BAD-2FA5-4869-A02B-4A53419AF7FD}" type="presOf" srcId="{C212AFC2-884F-4C03-A705-4EBF52FA641E}" destId="{CAFA382B-12D4-489C-8E36-FCAA1FEB0218}" srcOrd="0" destOrd="0" presId="urn:microsoft.com/office/officeart/2018/2/layout/IconLabelList"/>
    <dgm:cxn modelId="{A93FA7B3-A6C5-4C28-92E1-482E550BC7E6}" type="presOf" srcId="{1B1C7988-630E-4187-A335-F8F101A377B0}" destId="{69BA1705-EBB6-49B6-BAC8-EFBD1382FBE5}" srcOrd="0" destOrd="0" presId="urn:microsoft.com/office/officeart/2018/2/layout/IconLabelList"/>
    <dgm:cxn modelId="{0D83F4B4-850E-4868-859F-331AB2578A0E}" srcId="{C212AFC2-884F-4C03-A705-4EBF52FA641E}" destId="{073893B5-7231-41C0-8CB5-F9EBE2F75408}" srcOrd="0" destOrd="0" parTransId="{8417AE8E-76F5-410B-B38A-D87E56C6A168}" sibTransId="{67F08544-4A41-4E6D-95CA-B43FB980E250}"/>
    <dgm:cxn modelId="{363ABF85-7010-496B-8EC7-0B07A22EF25A}" type="presParOf" srcId="{CAFA382B-12D4-489C-8E36-FCAA1FEB0218}" destId="{277C7A8D-AB06-4FF9-B753-DA61204F1571}" srcOrd="0" destOrd="0" presId="urn:microsoft.com/office/officeart/2018/2/layout/IconLabelList"/>
    <dgm:cxn modelId="{82D5ECDC-9AA5-476C-A2E8-F28D0A80C78E}" type="presParOf" srcId="{277C7A8D-AB06-4FF9-B753-DA61204F1571}" destId="{C5B667BB-0484-4155-8176-9F9750B37D8A}" srcOrd="0" destOrd="0" presId="urn:microsoft.com/office/officeart/2018/2/layout/IconLabelList"/>
    <dgm:cxn modelId="{C6C17EC5-D43D-4509-9FAF-6907586B3433}" type="presParOf" srcId="{277C7A8D-AB06-4FF9-B753-DA61204F1571}" destId="{4A61AF4E-B357-48BE-A399-4B5A602A79C4}" srcOrd="1" destOrd="0" presId="urn:microsoft.com/office/officeart/2018/2/layout/IconLabelList"/>
    <dgm:cxn modelId="{EC55DA4B-0843-4B9F-8CEF-F8C389D2C35A}" type="presParOf" srcId="{277C7A8D-AB06-4FF9-B753-DA61204F1571}" destId="{56DADA39-D0C1-4CCB-B7AB-27DE88C2C867}" srcOrd="2" destOrd="0" presId="urn:microsoft.com/office/officeart/2018/2/layout/IconLabelList"/>
    <dgm:cxn modelId="{7ED599EA-ED34-4B1D-8EE1-C9697C6E75D9}" type="presParOf" srcId="{CAFA382B-12D4-489C-8E36-FCAA1FEB0218}" destId="{99888658-FA8C-4921-B0B8-FC7073A5A80E}" srcOrd="1" destOrd="0" presId="urn:microsoft.com/office/officeart/2018/2/layout/IconLabelList"/>
    <dgm:cxn modelId="{9D39EBEC-24CF-4CE4-A568-37EEF710F029}" type="presParOf" srcId="{CAFA382B-12D4-489C-8E36-FCAA1FEB0218}" destId="{A0F01D4C-41BA-4DAD-9DF1-F8A8F9EF2C7D}" srcOrd="2" destOrd="0" presId="urn:microsoft.com/office/officeart/2018/2/layout/IconLabelList"/>
    <dgm:cxn modelId="{56AFF27D-A202-40A5-B4E3-650A6387F135}" type="presParOf" srcId="{A0F01D4C-41BA-4DAD-9DF1-F8A8F9EF2C7D}" destId="{CBA47FE2-152F-48D4-9910-8FE75044E320}" srcOrd="0" destOrd="0" presId="urn:microsoft.com/office/officeart/2018/2/layout/IconLabelList"/>
    <dgm:cxn modelId="{E137AE3F-1E21-4222-A3AF-ACDFFC188FB0}" type="presParOf" srcId="{A0F01D4C-41BA-4DAD-9DF1-F8A8F9EF2C7D}" destId="{D78BCA76-53C4-474C-9B5E-47CB386CE5A1}" srcOrd="1" destOrd="0" presId="urn:microsoft.com/office/officeart/2018/2/layout/IconLabelList"/>
    <dgm:cxn modelId="{718B7A8B-3F26-432A-9E19-C21AB6BE885C}" type="presParOf" srcId="{A0F01D4C-41BA-4DAD-9DF1-F8A8F9EF2C7D}" destId="{AB8E2055-022D-4541-987F-E996B8D49AA9}" srcOrd="2" destOrd="0" presId="urn:microsoft.com/office/officeart/2018/2/layout/IconLabelList"/>
    <dgm:cxn modelId="{DB638BBF-720B-43CE-921B-6A7ED96CB419}" type="presParOf" srcId="{CAFA382B-12D4-489C-8E36-FCAA1FEB0218}" destId="{815A4004-9F18-45B6-8E95-8F523A455E7D}" srcOrd="3" destOrd="0" presId="urn:microsoft.com/office/officeart/2018/2/layout/IconLabelList"/>
    <dgm:cxn modelId="{CBE047C9-C0AD-4D0F-B18C-261C06B92E12}" type="presParOf" srcId="{CAFA382B-12D4-489C-8E36-FCAA1FEB0218}" destId="{4CF9D493-D92D-42A7-97E7-DFA63DB02F25}" srcOrd="4" destOrd="0" presId="urn:microsoft.com/office/officeart/2018/2/layout/IconLabelList"/>
    <dgm:cxn modelId="{99626430-BD8D-4514-91C1-2B9FD4DB7484}" type="presParOf" srcId="{4CF9D493-D92D-42A7-97E7-DFA63DB02F25}" destId="{42015099-15B6-4836-8B04-438DE89789AE}" srcOrd="0" destOrd="0" presId="urn:microsoft.com/office/officeart/2018/2/layout/IconLabelList"/>
    <dgm:cxn modelId="{A5E6CB0E-207A-4CFE-8D33-F407EDD8DF6B}" type="presParOf" srcId="{4CF9D493-D92D-42A7-97E7-DFA63DB02F25}" destId="{113D96B0-BCB1-4D0B-AFCA-D6C3EF87B207}" srcOrd="1" destOrd="0" presId="urn:microsoft.com/office/officeart/2018/2/layout/IconLabelList"/>
    <dgm:cxn modelId="{B0155E9E-E1D3-43C3-9715-C6D0BCD1F797}" type="presParOf" srcId="{4CF9D493-D92D-42A7-97E7-DFA63DB02F25}" destId="{69BA1705-EBB6-49B6-BAC8-EFBD1382FBE5}" srcOrd="2" destOrd="0" presId="urn:microsoft.com/office/officeart/2018/2/layout/IconLabelList"/>
    <dgm:cxn modelId="{12D04FD8-3F59-49B3-88AD-F55F0083A072}" type="presParOf" srcId="{CAFA382B-12D4-489C-8E36-FCAA1FEB0218}" destId="{D854EDB8-9937-4845-8256-792FDFBE06DA}" srcOrd="5" destOrd="0" presId="urn:microsoft.com/office/officeart/2018/2/layout/IconLabelList"/>
    <dgm:cxn modelId="{B8BE2305-0E58-411B-B554-7D750C086484}" type="presParOf" srcId="{CAFA382B-12D4-489C-8E36-FCAA1FEB0218}" destId="{F3CA1170-EF50-412A-9024-9E7949FBB4A4}" srcOrd="6" destOrd="0" presId="urn:microsoft.com/office/officeart/2018/2/layout/IconLabelList"/>
    <dgm:cxn modelId="{B9CC1DF7-B63B-4FF7-BA2B-1739947421A7}" type="presParOf" srcId="{F3CA1170-EF50-412A-9024-9E7949FBB4A4}" destId="{7F35F583-B8D0-40F9-ABA4-00A9763C5567}" srcOrd="0" destOrd="0" presId="urn:microsoft.com/office/officeart/2018/2/layout/IconLabelList"/>
    <dgm:cxn modelId="{3F5EF710-D8BA-4711-8636-C518E65404D5}" type="presParOf" srcId="{F3CA1170-EF50-412A-9024-9E7949FBB4A4}" destId="{F1B12E95-ED56-4C6B-B38F-DCA41B685C3C}" srcOrd="1" destOrd="0" presId="urn:microsoft.com/office/officeart/2018/2/layout/IconLabelList"/>
    <dgm:cxn modelId="{EFD1400A-71C3-4999-903C-E6B9A1BA1BAD}" type="presParOf" srcId="{F3CA1170-EF50-412A-9024-9E7949FBB4A4}" destId="{70E9F018-B7F0-4248-AC22-3FCFB9035C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C5ADB-6860-42DD-A0B8-5F9090D52698}">
      <dsp:nvSpPr>
        <dsp:cNvPr id="0" name=""/>
        <dsp:cNvSpPr/>
      </dsp:nvSpPr>
      <dsp:spPr>
        <a:xfrm>
          <a:off x="2844799" y="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Ecosystem Extent</a:t>
          </a:r>
        </a:p>
      </dsp:txBody>
      <dsp:txXfrm>
        <a:off x="2884476" y="39677"/>
        <a:ext cx="2359046" cy="1275312"/>
      </dsp:txXfrm>
    </dsp:sp>
    <dsp:sp modelId="{A670DA43-D1B0-4D98-A128-063FE87B83EA}">
      <dsp:nvSpPr>
        <dsp:cNvPr id="0" name=""/>
        <dsp:cNvSpPr/>
      </dsp:nvSpPr>
      <dsp:spPr>
        <a:xfrm rot="5400000">
          <a:off x="3809999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500" kern="1200"/>
        </a:p>
      </dsp:txBody>
      <dsp:txXfrm rot="-5400000">
        <a:off x="3881119" y="1439333"/>
        <a:ext cx="365760" cy="355600"/>
      </dsp:txXfrm>
    </dsp:sp>
    <dsp:sp modelId="{72436723-5717-46C7-BCF2-412276CFD437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Ecosystem Condition</a:t>
          </a:r>
        </a:p>
      </dsp:txBody>
      <dsp:txXfrm>
        <a:off x="2884476" y="2071677"/>
        <a:ext cx="2359046" cy="1275312"/>
      </dsp:txXfrm>
    </dsp:sp>
    <dsp:sp modelId="{712D0DB5-760B-4AD1-977D-A887BCC317B9}">
      <dsp:nvSpPr>
        <dsp:cNvPr id="0" name=""/>
        <dsp:cNvSpPr/>
      </dsp:nvSpPr>
      <dsp:spPr>
        <a:xfrm rot="5400000">
          <a:off x="3809999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500" kern="1200"/>
        </a:p>
      </dsp:txBody>
      <dsp:txXfrm rot="-5400000">
        <a:off x="3881119" y="3471333"/>
        <a:ext cx="365760" cy="355600"/>
      </dsp:txXfrm>
    </dsp:sp>
    <dsp:sp modelId="{08A03C1F-3202-4FBE-9716-3AC19F21B82E}">
      <dsp:nvSpPr>
        <dsp:cNvPr id="0" name=""/>
        <dsp:cNvSpPr/>
      </dsp:nvSpPr>
      <dsp:spPr>
        <a:xfrm>
          <a:off x="2844799" y="4064000"/>
          <a:ext cx="2438400" cy="135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400" kern="1200" dirty="0"/>
            <a:t>Ecosystem Services </a:t>
          </a:r>
        </a:p>
      </dsp:txBody>
      <dsp:txXfrm>
        <a:off x="2884476" y="4103677"/>
        <a:ext cx="2359046" cy="127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667BB-0484-4155-8176-9F9750B37D8A}">
      <dsp:nvSpPr>
        <dsp:cNvPr id="0" name=""/>
        <dsp:cNvSpPr/>
      </dsp:nvSpPr>
      <dsp:spPr>
        <a:xfrm>
          <a:off x="317241" y="311473"/>
          <a:ext cx="518115" cy="5181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ADA39-D0C1-4CCB-B7AB-27DE88C2C867}">
      <dsp:nvSpPr>
        <dsp:cNvPr id="0" name=""/>
        <dsp:cNvSpPr/>
      </dsp:nvSpPr>
      <dsp:spPr>
        <a:xfrm>
          <a:off x="615" y="1007674"/>
          <a:ext cx="1151367" cy="46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Wood provisioning</a:t>
          </a:r>
          <a:endParaRPr lang="en-US" sz="1600" kern="1200"/>
        </a:p>
      </dsp:txBody>
      <dsp:txXfrm>
        <a:off x="615" y="1007674"/>
        <a:ext cx="1151367" cy="460546"/>
      </dsp:txXfrm>
    </dsp:sp>
    <dsp:sp modelId="{CBA47FE2-152F-48D4-9910-8FE75044E320}">
      <dsp:nvSpPr>
        <dsp:cNvPr id="0" name=""/>
        <dsp:cNvSpPr/>
      </dsp:nvSpPr>
      <dsp:spPr>
        <a:xfrm>
          <a:off x="1670098" y="311473"/>
          <a:ext cx="518115" cy="5181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E2055-022D-4541-987F-E996B8D49AA9}">
      <dsp:nvSpPr>
        <dsp:cNvPr id="0" name=""/>
        <dsp:cNvSpPr/>
      </dsp:nvSpPr>
      <dsp:spPr>
        <a:xfrm>
          <a:off x="1353472" y="1007674"/>
          <a:ext cx="1151367" cy="46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Climate regulation </a:t>
          </a:r>
          <a:endParaRPr lang="en-US" sz="1600" kern="1200" dirty="0"/>
        </a:p>
      </dsp:txBody>
      <dsp:txXfrm>
        <a:off x="1353472" y="1007674"/>
        <a:ext cx="1151367" cy="460546"/>
      </dsp:txXfrm>
    </dsp:sp>
    <dsp:sp modelId="{42015099-15B6-4836-8B04-438DE89789AE}">
      <dsp:nvSpPr>
        <dsp:cNvPr id="0" name=""/>
        <dsp:cNvSpPr/>
      </dsp:nvSpPr>
      <dsp:spPr>
        <a:xfrm>
          <a:off x="317241" y="1756062"/>
          <a:ext cx="518115" cy="5181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A1705-EBB6-49B6-BAC8-EFBD1382FBE5}">
      <dsp:nvSpPr>
        <dsp:cNvPr id="0" name=""/>
        <dsp:cNvSpPr/>
      </dsp:nvSpPr>
      <dsp:spPr>
        <a:xfrm>
          <a:off x="615" y="2452264"/>
          <a:ext cx="1151367" cy="46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Biodiversity </a:t>
          </a:r>
          <a:endParaRPr lang="en-US" sz="1600" kern="1200" dirty="0"/>
        </a:p>
      </dsp:txBody>
      <dsp:txXfrm>
        <a:off x="615" y="2452264"/>
        <a:ext cx="1151367" cy="460546"/>
      </dsp:txXfrm>
    </dsp:sp>
    <dsp:sp modelId="{7F35F583-B8D0-40F9-ABA4-00A9763C5567}">
      <dsp:nvSpPr>
        <dsp:cNvPr id="0" name=""/>
        <dsp:cNvSpPr/>
      </dsp:nvSpPr>
      <dsp:spPr>
        <a:xfrm>
          <a:off x="1670098" y="1756062"/>
          <a:ext cx="518115" cy="5181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9F018-B7F0-4248-AC22-3FCFB9035C64}">
      <dsp:nvSpPr>
        <dsp:cNvPr id="0" name=""/>
        <dsp:cNvSpPr/>
      </dsp:nvSpPr>
      <dsp:spPr>
        <a:xfrm>
          <a:off x="1353472" y="2452264"/>
          <a:ext cx="1151367" cy="46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Cultural services </a:t>
          </a:r>
          <a:endParaRPr lang="en-US" sz="1600" kern="1200"/>
        </a:p>
      </dsp:txBody>
      <dsp:txXfrm>
        <a:off x="1353472" y="2452264"/>
        <a:ext cx="1151367" cy="460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15099-15B6-4836-8B04-438DE89789AE}">
      <dsp:nvSpPr>
        <dsp:cNvPr id="0" name=""/>
        <dsp:cNvSpPr/>
      </dsp:nvSpPr>
      <dsp:spPr>
        <a:xfrm>
          <a:off x="397270" y="202215"/>
          <a:ext cx="649423" cy="6494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A1705-EBB6-49B6-BAC8-EFBD1382FBE5}">
      <dsp:nvSpPr>
        <dsp:cNvPr id="0" name=""/>
        <dsp:cNvSpPr/>
      </dsp:nvSpPr>
      <dsp:spPr>
        <a:xfrm>
          <a:off x="399" y="1068159"/>
          <a:ext cx="1443164" cy="57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Biodiversity </a:t>
          </a:r>
          <a:endParaRPr lang="en-US" sz="2200" kern="1200" dirty="0"/>
        </a:p>
      </dsp:txBody>
      <dsp:txXfrm>
        <a:off x="399" y="1068159"/>
        <a:ext cx="1443164" cy="577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667BB-0484-4155-8176-9F9750B37D8A}">
      <dsp:nvSpPr>
        <dsp:cNvPr id="0" name=""/>
        <dsp:cNvSpPr/>
      </dsp:nvSpPr>
      <dsp:spPr>
        <a:xfrm>
          <a:off x="248613" y="369938"/>
          <a:ext cx="401440" cy="401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ADA39-D0C1-4CCB-B7AB-27DE88C2C867}">
      <dsp:nvSpPr>
        <dsp:cNvPr id="0" name=""/>
        <dsp:cNvSpPr/>
      </dsp:nvSpPr>
      <dsp:spPr>
        <a:xfrm>
          <a:off x="1927" y="919862"/>
          <a:ext cx="892089" cy="35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Grass biomass provisioning</a:t>
          </a:r>
        </a:p>
      </dsp:txBody>
      <dsp:txXfrm>
        <a:off x="1927" y="919862"/>
        <a:ext cx="892089" cy="356835"/>
      </dsp:txXfrm>
    </dsp:sp>
    <dsp:sp modelId="{CBA47FE2-152F-48D4-9910-8FE75044E320}">
      <dsp:nvSpPr>
        <dsp:cNvPr id="0" name=""/>
        <dsp:cNvSpPr/>
      </dsp:nvSpPr>
      <dsp:spPr>
        <a:xfrm>
          <a:off x="1295458" y="384579"/>
          <a:ext cx="401440" cy="401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E2055-022D-4541-987F-E996B8D49AA9}">
      <dsp:nvSpPr>
        <dsp:cNvPr id="0" name=""/>
        <dsp:cNvSpPr/>
      </dsp:nvSpPr>
      <dsp:spPr>
        <a:xfrm>
          <a:off x="1050133" y="919862"/>
          <a:ext cx="892089" cy="35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Climate regulation </a:t>
          </a:r>
          <a:endParaRPr lang="en-US" sz="1100" kern="1200" dirty="0"/>
        </a:p>
      </dsp:txBody>
      <dsp:txXfrm>
        <a:off x="1050133" y="919862"/>
        <a:ext cx="892089" cy="356835"/>
      </dsp:txXfrm>
    </dsp:sp>
    <dsp:sp modelId="{42015099-15B6-4836-8B04-438DE89789AE}">
      <dsp:nvSpPr>
        <dsp:cNvPr id="0" name=""/>
        <dsp:cNvSpPr/>
      </dsp:nvSpPr>
      <dsp:spPr>
        <a:xfrm>
          <a:off x="2343663" y="384579"/>
          <a:ext cx="401440" cy="4014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A1705-EBB6-49B6-BAC8-EFBD1382FBE5}">
      <dsp:nvSpPr>
        <dsp:cNvPr id="0" name=""/>
        <dsp:cNvSpPr/>
      </dsp:nvSpPr>
      <dsp:spPr>
        <a:xfrm>
          <a:off x="2098338" y="919862"/>
          <a:ext cx="892089" cy="35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Biodiversity </a:t>
          </a:r>
          <a:endParaRPr lang="en-US" sz="1100" kern="1200" dirty="0"/>
        </a:p>
      </dsp:txBody>
      <dsp:txXfrm>
        <a:off x="2098338" y="919862"/>
        <a:ext cx="892089" cy="356835"/>
      </dsp:txXfrm>
    </dsp:sp>
    <dsp:sp modelId="{7F35F583-B8D0-40F9-ABA4-00A9763C5567}">
      <dsp:nvSpPr>
        <dsp:cNvPr id="0" name=""/>
        <dsp:cNvSpPr/>
      </dsp:nvSpPr>
      <dsp:spPr>
        <a:xfrm>
          <a:off x="3391869" y="384579"/>
          <a:ext cx="401440" cy="4014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9F018-B7F0-4248-AC22-3FCFB9035C64}">
      <dsp:nvSpPr>
        <dsp:cNvPr id="0" name=""/>
        <dsp:cNvSpPr/>
      </dsp:nvSpPr>
      <dsp:spPr>
        <a:xfrm>
          <a:off x="3146544" y="919862"/>
          <a:ext cx="892089" cy="35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Cultural services </a:t>
          </a:r>
          <a:endParaRPr lang="en-US" sz="1100" kern="1200" dirty="0"/>
        </a:p>
      </dsp:txBody>
      <dsp:txXfrm>
        <a:off x="3146544" y="919862"/>
        <a:ext cx="892089" cy="35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D1F84-FFED-4EA8-93F8-DC844DACCE01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0B99-C3E3-47D3-AC68-31BDC8AC16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676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44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 part of the </a:t>
            </a:r>
            <a:r>
              <a:rPr lang="en-IE" dirty="0" err="1"/>
              <a:t>FarmZero</a:t>
            </a:r>
            <a:r>
              <a:rPr lang="en-IE" dirty="0"/>
              <a:t> C project, Cian developed a remote technique using satellite imagery at farm scale, to determine landcover, and is now working in a spin out ODOS to provide this service to farmers for quantifying both carbon budgets and on-farm biodiversity – this enables farmers to avail of sustainability incentives from processors, and to transparently report on their farm status.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931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6212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43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003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554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98F20-30A5-45E6-A6B5-E00EA1E8B95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559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2E701-369D-4E2D-A244-738CD5A21BCA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35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202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D2D63-B735-4E26-9C00-BD43A68F793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884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979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656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174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8A9C-9751-48B7-A673-030360FB0669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827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3456-E4E1-F7A9-8182-C9B058276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CC401-EF05-F9DA-B115-7CD0BD79B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7F68-CD35-AA8A-4D10-E919D9D9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F4D0-F842-A17B-8C69-95CD651E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62D3-96F0-BC4D-ADB5-3570A83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342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A3FA-CAF5-2FDF-41B0-BC4C6DE2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97660-EBC9-CEE8-11E1-CDF37079F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86DB-E9F3-2DD0-C963-CAA9D90E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458A-DF26-C7D4-F1A4-CE8CF869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8FA8-6CAA-C3A7-EC39-63344F87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38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27A13-D5C8-873D-BF73-DEBA3EC61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4E1FA-D410-1A22-5778-E94AB26E4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732D-F8AC-78FA-1D56-4FF66BF9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46294-3C44-0026-E727-71FD210F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AEDDE-C560-337D-EF80-B3CDDB16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32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F3E7-76B9-44B9-F053-6C1CC2BA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B932-A33D-2953-5665-243E542F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6082-7CE0-D745-BF6F-AB749519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544D-2A79-F95D-0409-725EE4D8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B738A-0C53-CAEF-1F1F-DBE0170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99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6EB3-DEE5-D9E2-A611-84648394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C401C-D521-642C-57BD-78DEE2923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8A152-9318-A378-74DD-F3E9A11B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1474A-0728-4197-68CD-F5A0267B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AE80-9B57-2478-1AD2-0484E459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745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493E-6E17-9B8B-1737-9244245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0B29-403D-7452-6B7E-94D8392D0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30785-2FC6-E6D3-6A5B-DE59D2E91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05CCF-8E21-B92A-4AA9-42BDFCC8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11526-0FF4-5918-8D80-38402AC8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592A3-D9B8-819D-7BE0-E22DFFE4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038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6989-8145-9861-F1D4-74785C6A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CE67-2E38-BB0D-36DB-BE45868B7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3FA7E-D156-5A3E-C62B-2952C16BA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B5150-D159-FB2B-FD6C-8D2A243C2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91A08-2E4B-D7FD-B052-9A5708C87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390331-870F-E6D5-6704-C8E6CB53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D0FF0-C29B-4B4C-3225-FF6481D1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BFF2E-2253-8603-273F-29F25FB1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592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7D40-C4F5-230F-79A9-54901494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02BB5-47AC-18AA-81BD-5B38B1EE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8703F-FAAA-DEA6-57CC-526CBC57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68ABD-A425-F9F5-4F92-2C0D4F48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158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F386B-18D6-5209-5800-C6A7AD92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1A526-94EA-F7AD-C40D-E6A877F7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39574-110A-CD8F-54C3-6F7A7004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50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F3D2-7599-E9B1-5D01-69A246D1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09C3-9FCF-D566-CC1B-CAA04142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3E40E-1136-688E-A89E-3B199EC6A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F6A20-FCBC-0A51-38CE-57369ADC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19DDF-D82A-72B7-B5A1-F46F42E6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93CAD-942F-AFDA-A786-0DDEF0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43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8DA-5F28-5D0C-BAF2-D4B67BC3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55581-E9FC-A0B6-36CD-7D4BBC84B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8C479-8374-87CB-2EE2-B168DCF3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8B92-979C-5205-B866-CB20700B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2FA87-DAEC-B0C2-BEAA-A1D382EF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FFE90-CB06-F2B8-FE5B-31B6A3FC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509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66D8F-F261-AA21-90C4-FE348A68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61F6B-DF9E-1FDB-31BF-AB5B3A30D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76A5-814F-5266-F318-8F3D2710C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17002F-E3CB-45F1-9CAE-2A2970030D49}" type="datetimeFigureOut">
              <a:rPr lang="en-IE" smtClean="0"/>
              <a:t>10/06/2025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0625-2F4C-8321-9FD5-1A81B43B6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57D7D-9585-79AB-F9B0-98365CA2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53A2B-F29A-4EA0-BD92-2C54F4636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38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18" Type="http://schemas.openxmlformats.org/officeDocument/2006/relationships/diagramLayout" Target="../diagrams/layout4.xml"/><Relationship Id="rId3" Type="http://schemas.openxmlformats.org/officeDocument/2006/relationships/image" Target="../media/image50.png"/><Relationship Id="rId21" Type="http://schemas.microsoft.com/office/2007/relationships/diagramDrawing" Target="../diagrams/drawing4.xml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17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5.png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23" Type="http://schemas.openxmlformats.org/officeDocument/2006/relationships/image" Target="../media/image89.png"/><Relationship Id="rId10" Type="http://schemas.openxmlformats.org/officeDocument/2006/relationships/image" Target="../media/image51.png"/><Relationship Id="rId19" Type="http://schemas.openxmlformats.org/officeDocument/2006/relationships/diagramQuickStyle" Target="../diagrams/quickStyle4.xml"/><Relationship Id="rId4" Type="http://schemas.openxmlformats.org/officeDocument/2006/relationships/image" Target="../media/image74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Relationship Id="rId22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hyperlink" Target="https://www.naturalcapitalireland.com/resources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1.png"/><Relationship Id="rId10" Type="http://schemas.microsoft.com/office/2007/relationships/diagramDrawing" Target="../diagrams/drawing1.xml"/><Relationship Id="rId4" Type="http://schemas.openxmlformats.org/officeDocument/2006/relationships/image" Target="../media/image50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63C354-3DF7-C5F0-FA41-304F499F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908385"/>
            <a:ext cx="7202558" cy="1178688"/>
          </a:xfrm>
        </p:spPr>
        <p:txBody>
          <a:bodyPr anchor="ctr">
            <a:normAutofit/>
          </a:bodyPr>
          <a:lstStyle/>
          <a:p>
            <a:pPr algn="l"/>
            <a:r>
              <a:rPr lang="en-IE" sz="2400" dirty="0"/>
              <a:t>Jane Stout</a:t>
            </a:r>
            <a:br>
              <a:rPr lang="en-IE" sz="2400" dirty="0"/>
            </a:br>
            <a:r>
              <a:rPr lang="en-IE" sz="2400" dirty="0"/>
              <a:t>Professor of Ecology, VP Biodiversity and Climate Action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4B99BF-2157-6283-007A-C3565053F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 fontScale="92500" lnSpcReduction="10000"/>
          </a:bodyPr>
          <a:lstStyle/>
          <a:p>
            <a:pPr algn="r"/>
            <a:endParaRPr lang="en-IE" sz="1400" b="0" i="0" u="none" strike="noStrike" baseline="0" dirty="0">
              <a:latin typeface="Aptos" panose="020B0004020202020204" pitchFamily="34" charset="0"/>
            </a:endParaRPr>
          </a:p>
          <a:p>
            <a:pPr algn="r"/>
            <a:r>
              <a:rPr lang="en-IE" sz="1400" b="0" i="0" u="none" strike="noStrike" baseline="0" dirty="0">
                <a:latin typeface="Aptos" panose="020B0004020202020204" pitchFamily="34" charset="0"/>
              </a:rPr>
              <a:t> </a:t>
            </a:r>
            <a:r>
              <a:rPr lang="en-IE" sz="1400" b="1" i="0" u="none" strike="noStrike" baseline="0" dirty="0">
                <a:latin typeface="Aptos" panose="020B0004020202020204" pitchFamily="34" charset="0"/>
              </a:rPr>
              <a:t>Natural Capital Stakeholder Workshop </a:t>
            </a:r>
            <a:endParaRPr lang="en-IE" sz="1400" b="0" i="0" u="none" strike="noStrike" baseline="0" dirty="0">
              <a:latin typeface="Aptos" panose="020B0004020202020204" pitchFamily="34" charset="0"/>
            </a:endParaRPr>
          </a:p>
          <a:p>
            <a:pPr algn="r"/>
            <a:r>
              <a:rPr lang="en-IE" sz="1400" b="0" i="0" u="none" strike="noStrike" baseline="0" dirty="0">
                <a:latin typeface="Aptos" panose="020B0004020202020204" pitchFamily="34" charset="0"/>
              </a:rPr>
              <a:t>11th June 2025 </a:t>
            </a:r>
          </a:p>
          <a:p>
            <a:pPr algn="r"/>
            <a:r>
              <a:rPr lang="en-IE" sz="1400" b="0" i="0" u="none" strike="noStrike" baseline="0" dirty="0">
                <a:latin typeface="Aptos" panose="020B0004020202020204" pitchFamily="34" charset="0"/>
              </a:rPr>
              <a:t>Department of Climate, Energy &amp; the Environment </a:t>
            </a:r>
          </a:p>
        </p:txBody>
      </p:sp>
      <p:pic>
        <p:nvPicPr>
          <p:cNvPr id="7" name="Picture 6" descr="A field of flowers&#10;&#10;AI-generated content may be incorrect.">
            <a:extLst>
              <a:ext uri="{FF2B5EF4-FFF2-40B4-BE49-F238E27FC236}">
                <a16:creationId xmlns:a16="http://schemas.microsoft.com/office/drawing/2014/main" id="{E7E83EE4-1FE6-C169-D10C-1E3DC3948F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F46E69FB-8BB7-979C-A8AC-8EBDB4EA7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254" y="5714124"/>
            <a:ext cx="3874124" cy="13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FE5F0A-34BA-BF32-88F3-54972839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dirty="0"/>
              <a:t>Extent Accounts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79F6AA-A77A-5629-BA0F-883F34F14C91}"/>
              </a:ext>
            </a:extLst>
          </p:cNvPr>
          <p:cNvGrpSpPr/>
          <p:nvPr/>
        </p:nvGrpSpPr>
        <p:grpSpPr>
          <a:xfrm>
            <a:off x="4737853" y="2379254"/>
            <a:ext cx="6977204" cy="3292719"/>
            <a:chOff x="4928150" y="2295033"/>
            <a:chExt cx="9013611" cy="4253752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49405FE-320A-B62F-ED14-BE4D705E028B}"/>
                </a:ext>
              </a:extLst>
            </p:cNvPr>
            <p:cNvSpPr/>
            <p:nvPr/>
          </p:nvSpPr>
          <p:spPr>
            <a:xfrm>
              <a:off x="5046473" y="2295033"/>
              <a:ext cx="5071027" cy="1204369"/>
            </a:xfrm>
            <a:custGeom>
              <a:avLst/>
              <a:gdLst/>
              <a:ahLst/>
              <a:cxnLst/>
              <a:rect l="l" t="t" r="r" b="b"/>
              <a:pathLst>
                <a:path w="7606541" h="1806553">
                  <a:moveTo>
                    <a:pt x="0" y="0"/>
                  </a:moveTo>
                  <a:lnTo>
                    <a:pt x="7606540" y="0"/>
                  </a:lnTo>
                  <a:lnTo>
                    <a:pt x="7606540" y="1806554"/>
                  </a:lnTo>
                  <a:lnTo>
                    <a:pt x="0" y="1806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D3447EE-E2C3-3EB6-BD27-438A162EEC3A}"/>
                </a:ext>
              </a:extLst>
            </p:cNvPr>
            <p:cNvSpPr/>
            <p:nvPr/>
          </p:nvSpPr>
          <p:spPr>
            <a:xfrm>
              <a:off x="4928150" y="3606496"/>
              <a:ext cx="1516185" cy="2707767"/>
            </a:xfrm>
            <a:custGeom>
              <a:avLst/>
              <a:gdLst/>
              <a:ahLst/>
              <a:cxnLst/>
              <a:rect l="l" t="t" r="r" b="b"/>
              <a:pathLst>
                <a:path w="2274277" h="4061650">
                  <a:moveTo>
                    <a:pt x="0" y="0"/>
                  </a:moveTo>
                  <a:lnTo>
                    <a:pt x="2274277" y="0"/>
                  </a:lnTo>
                  <a:lnTo>
                    <a:pt x="2274277" y="4061650"/>
                  </a:lnTo>
                  <a:lnTo>
                    <a:pt x="0" y="4061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C2D6B4B-5C35-C823-1224-C4875AA38BA6}"/>
                </a:ext>
              </a:extLst>
            </p:cNvPr>
            <p:cNvSpPr/>
            <p:nvPr/>
          </p:nvSpPr>
          <p:spPr>
            <a:xfrm>
              <a:off x="6777806" y="3606496"/>
              <a:ext cx="1571763" cy="2807024"/>
            </a:xfrm>
            <a:custGeom>
              <a:avLst/>
              <a:gdLst/>
              <a:ahLst/>
              <a:cxnLst/>
              <a:rect l="l" t="t" r="r" b="b"/>
              <a:pathLst>
                <a:path w="2357645" h="4210536">
                  <a:moveTo>
                    <a:pt x="0" y="0"/>
                  </a:moveTo>
                  <a:lnTo>
                    <a:pt x="2357645" y="0"/>
                  </a:lnTo>
                  <a:lnTo>
                    <a:pt x="2357645" y="4210537"/>
                  </a:lnTo>
                  <a:lnTo>
                    <a:pt x="0" y="4210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38677BC-DBE5-BA6F-FB21-4BD9CE7EE882}"/>
                </a:ext>
              </a:extLst>
            </p:cNvPr>
            <p:cNvSpPr/>
            <p:nvPr/>
          </p:nvSpPr>
          <p:spPr>
            <a:xfrm>
              <a:off x="8683039" y="3606496"/>
              <a:ext cx="1810983" cy="2807024"/>
            </a:xfrm>
            <a:custGeom>
              <a:avLst/>
              <a:gdLst/>
              <a:ahLst/>
              <a:cxnLst/>
              <a:rect l="l" t="t" r="r" b="b"/>
              <a:pathLst>
                <a:path w="2716475" h="4210536">
                  <a:moveTo>
                    <a:pt x="0" y="0"/>
                  </a:moveTo>
                  <a:lnTo>
                    <a:pt x="2716475" y="0"/>
                  </a:lnTo>
                  <a:lnTo>
                    <a:pt x="2716475" y="4210537"/>
                  </a:lnTo>
                  <a:lnTo>
                    <a:pt x="0" y="4210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AD168A9-F367-EC0A-9A32-B362756CFAFD}"/>
                </a:ext>
              </a:extLst>
            </p:cNvPr>
            <p:cNvSpPr/>
            <p:nvPr/>
          </p:nvSpPr>
          <p:spPr>
            <a:xfrm>
              <a:off x="10795179" y="2432486"/>
              <a:ext cx="3146582" cy="4116299"/>
            </a:xfrm>
            <a:custGeom>
              <a:avLst/>
              <a:gdLst/>
              <a:ahLst/>
              <a:cxnLst/>
              <a:rect l="l" t="t" r="r" b="b"/>
              <a:pathLst>
                <a:path w="6986397" h="6174449">
                  <a:moveTo>
                    <a:pt x="0" y="0"/>
                  </a:moveTo>
                  <a:lnTo>
                    <a:pt x="6986397" y="0"/>
                  </a:lnTo>
                  <a:lnTo>
                    <a:pt x="6986397" y="6174449"/>
                  </a:lnTo>
                  <a:lnTo>
                    <a:pt x="0" y="6174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FD8BD56-3514-B5D6-0154-2A29844154AC}"/>
              </a:ext>
            </a:extLst>
          </p:cNvPr>
          <p:cNvSpPr txBox="1"/>
          <p:nvPr/>
        </p:nvSpPr>
        <p:spPr>
          <a:xfrm>
            <a:off x="4804991" y="5898947"/>
            <a:ext cx="34601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Requires field assessment of site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2591185-40DD-67D7-9F46-79F583710D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015" y="365125"/>
            <a:ext cx="1338749" cy="13255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E80F742-EA3E-4050-3A8B-D78AAE5026E3}"/>
              </a:ext>
            </a:extLst>
          </p:cNvPr>
          <p:cNvGrpSpPr/>
          <p:nvPr/>
        </p:nvGrpSpPr>
        <p:grpSpPr>
          <a:xfrm>
            <a:off x="8177463" y="365125"/>
            <a:ext cx="3758188" cy="1090965"/>
            <a:chOff x="529353" y="511647"/>
            <a:chExt cx="5863503" cy="1702118"/>
          </a:xfrm>
        </p:grpSpPr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08AB9FC7-FB3C-E00A-5918-A9AEF0DB7407}"/>
                </a:ext>
              </a:extLst>
            </p:cNvPr>
            <p:cNvGrpSpPr/>
            <p:nvPr/>
          </p:nvGrpSpPr>
          <p:grpSpPr>
            <a:xfrm>
              <a:off x="529353" y="511647"/>
              <a:ext cx="5863503" cy="1702118"/>
              <a:chOff x="0" y="0"/>
              <a:chExt cx="23034498" cy="2269490"/>
            </a:xfrm>
          </p:grpSpPr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D986F980-9451-AD70-3F37-818CE9A81E44}"/>
                  </a:ext>
                </a:extLst>
              </p:cNvPr>
              <p:cNvSpPr/>
              <p:nvPr/>
            </p:nvSpPr>
            <p:spPr>
              <a:xfrm>
                <a:off x="0" y="0"/>
                <a:ext cx="23034498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23034498" h="2269490">
                    <a:moveTo>
                      <a:pt x="378206" y="0"/>
                    </a:moveTo>
                    <a:lnTo>
                      <a:pt x="23034498" y="0"/>
                    </a:lnTo>
                    <a:lnTo>
                      <a:pt x="23034498" y="1891284"/>
                    </a:lnTo>
                    <a:cubicBezTo>
                      <a:pt x="23034498" y="2100199"/>
                      <a:pt x="22865080" y="2269490"/>
                      <a:pt x="22656292" y="2269490"/>
                    </a:cubicBezTo>
                    <a:lnTo>
                      <a:pt x="0" y="2269490"/>
                    </a:lnTo>
                    <a:lnTo>
                      <a:pt x="0" y="378206"/>
                    </a:lnTo>
                    <a:cubicBezTo>
                      <a:pt x="0" y="169418"/>
                      <a:pt x="169418" y="0"/>
                      <a:pt x="378206" y="0"/>
                    </a:cubicBezTo>
                    <a:close/>
                  </a:path>
                </a:pathLst>
              </a:custGeom>
              <a:solidFill>
                <a:srgbClr val="FED205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35" name="Freeform 8" descr="Logo  Description automatically generated">
              <a:extLst>
                <a:ext uri="{FF2B5EF4-FFF2-40B4-BE49-F238E27FC236}">
                  <a16:creationId xmlns:a16="http://schemas.microsoft.com/office/drawing/2014/main" id="{026C605D-C22C-37F6-F765-AB4AE8DD1927}"/>
                </a:ext>
              </a:extLst>
            </p:cNvPr>
            <p:cNvSpPr/>
            <p:nvPr/>
          </p:nvSpPr>
          <p:spPr>
            <a:xfrm>
              <a:off x="605790" y="693336"/>
              <a:ext cx="5692140" cy="1442985"/>
            </a:xfrm>
            <a:custGeom>
              <a:avLst/>
              <a:gdLst/>
              <a:ahLst/>
              <a:cxnLst/>
              <a:rect l="l" t="t" r="r" b="b"/>
              <a:pathLst>
                <a:path w="5692140" h="1442985">
                  <a:moveTo>
                    <a:pt x="0" y="0"/>
                  </a:moveTo>
                  <a:lnTo>
                    <a:pt x="5692140" y="0"/>
                  </a:lnTo>
                  <a:lnTo>
                    <a:pt x="5692140" y="1442985"/>
                  </a:lnTo>
                  <a:lnTo>
                    <a:pt x="0" y="144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987D58B-4EBD-51F9-953C-1E9DE6ED03D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96" y="365125"/>
            <a:ext cx="1959809" cy="1293474"/>
          </a:xfrm>
          <a:prstGeom prst="rect">
            <a:avLst/>
          </a:prstGeom>
        </p:spPr>
      </p:pic>
      <p:pic>
        <p:nvPicPr>
          <p:cNvPr id="41" name="Picture 4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48E9717-8B8F-B67B-8C29-CAE2A331F48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43" y="1599101"/>
            <a:ext cx="3964436" cy="429984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E04447-41DC-B9F9-01A9-49A40213ABA8}"/>
              </a:ext>
            </a:extLst>
          </p:cNvPr>
          <p:cNvSpPr txBox="1"/>
          <p:nvPr/>
        </p:nvSpPr>
        <p:spPr>
          <a:xfrm>
            <a:off x="5165269" y="166104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Emma King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67DCFA-330B-7E00-6E9A-393C70F67E82}"/>
              </a:ext>
            </a:extLst>
          </p:cNvPr>
          <p:cNvSpPr txBox="1"/>
          <p:nvPr/>
        </p:nvSpPr>
        <p:spPr>
          <a:xfrm>
            <a:off x="6585702" y="1662558"/>
            <a:ext cx="1389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Anthony Gibbons</a:t>
            </a:r>
          </a:p>
        </p:txBody>
      </p:sp>
    </p:spTree>
    <p:extLst>
      <p:ext uri="{BB962C8B-B14F-4D97-AF65-F5344CB8AC3E}">
        <p14:creationId xmlns:p14="http://schemas.microsoft.com/office/powerpoint/2010/main" val="17615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2CFB99-DB3B-41E2-9E78-5B1175B84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195" y="279660"/>
            <a:ext cx="1138144" cy="1175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CC0E1E-4866-B1C8-02D0-73C3DA150F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71" y="1898286"/>
            <a:ext cx="1485835" cy="1347919"/>
          </a:xfrm>
          <a:prstGeom prst="rect">
            <a:avLst/>
          </a:prstGeom>
        </p:spPr>
      </p:pic>
      <p:pic>
        <p:nvPicPr>
          <p:cNvPr id="30" name="Picture 29" descr="A map of a farm&#10;&#10;AI-generated content may be incorrect.">
            <a:extLst>
              <a:ext uri="{FF2B5EF4-FFF2-40B4-BE49-F238E27FC236}">
                <a16:creationId xmlns:a16="http://schemas.microsoft.com/office/drawing/2014/main" id="{0BD270B4-BC37-E14E-FB1E-AB1B2EEE79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387" y="2190688"/>
            <a:ext cx="4326138" cy="3619220"/>
          </a:xfrm>
          <a:prstGeom prst="rect">
            <a:avLst/>
          </a:prstGeom>
        </p:spPr>
      </p:pic>
      <p:pic>
        <p:nvPicPr>
          <p:cNvPr id="7170" name="Picture 2" descr="Odos Logotype">
            <a:extLst>
              <a:ext uri="{FF2B5EF4-FFF2-40B4-BE49-F238E27FC236}">
                <a16:creationId xmlns:a16="http://schemas.microsoft.com/office/drawing/2014/main" id="{9723B72E-60EF-11DE-CF9F-D87F2220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0659" y="2853198"/>
            <a:ext cx="3967184" cy="17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0EC269-7F8A-45B2-CA0E-B333C40752DD}"/>
              </a:ext>
            </a:extLst>
          </p:cNvPr>
          <p:cNvSpPr txBox="1"/>
          <p:nvPr/>
        </p:nvSpPr>
        <p:spPr>
          <a:xfrm>
            <a:off x="6817290" y="4804265"/>
            <a:ext cx="49095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Specific remote assessment services required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45CB31-E978-90E2-E44A-FAE3AD1F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dirty="0"/>
              <a:t>Extent Accounts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B92EB-E7EB-854B-ACB3-039C60207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195" y="157527"/>
            <a:ext cx="137160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7FD89-119A-15ED-344C-50ABB9D92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695" y="181590"/>
            <a:ext cx="1371600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44614C-29C3-0547-77EE-DED979080586}"/>
              </a:ext>
            </a:extLst>
          </p:cNvPr>
          <p:cNvSpPr txBox="1"/>
          <p:nvPr/>
        </p:nvSpPr>
        <p:spPr>
          <a:xfrm>
            <a:off x="7546382" y="1517283"/>
            <a:ext cx="141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Alejandro Vergara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1589F-A86F-A69C-A555-3AF8D9B5C48A}"/>
              </a:ext>
            </a:extLst>
          </p:cNvPr>
          <p:cNvSpPr txBox="1"/>
          <p:nvPr/>
        </p:nvSpPr>
        <p:spPr>
          <a:xfrm>
            <a:off x="9272064" y="1500155"/>
            <a:ext cx="95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Cian White</a:t>
            </a:r>
          </a:p>
        </p:txBody>
      </p:sp>
    </p:spTree>
    <p:extLst>
      <p:ext uri="{BB962C8B-B14F-4D97-AF65-F5344CB8AC3E}">
        <p14:creationId xmlns:p14="http://schemas.microsoft.com/office/powerpoint/2010/main" val="332360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628D24-D789-8F97-A9C9-DEA6D00A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dirty="0"/>
              <a:t>Condition Accounts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215BA-4DE8-FF65-3A6C-A4E28BD911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435" y="365125"/>
            <a:ext cx="1338749" cy="13255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725B46-1C7A-E167-639D-EAECF7D2AB79}"/>
              </a:ext>
            </a:extLst>
          </p:cNvPr>
          <p:cNvGrpSpPr/>
          <p:nvPr/>
        </p:nvGrpSpPr>
        <p:grpSpPr>
          <a:xfrm>
            <a:off x="8177463" y="365125"/>
            <a:ext cx="3758188" cy="1090965"/>
            <a:chOff x="529353" y="511647"/>
            <a:chExt cx="5863503" cy="1702118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AD08576-3C76-48EA-39F4-0EEF7BB28117}"/>
                </a:ext>
              </a:extLst>
            </p:cNvPr>
            <p:cNvGrpSpPr/>
            <p:nvPr/>
          </p:nvGrpSpPr>
          <p:grpSpPr>
            <a:xfrm>
              <a:off x="529353" y="511647"/>
              <a:ext cx="5863503" cy="1702118"/>
              <a:chOff x="0" y="0"/>
              <a:chExt cx="23034498" cy="2269490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045CCFC-74CF-6630-4CE4-FBBA95B94FF7}"/>
                  </a:ext>
                </a:extLst>
              </p:cNvPr>
              <p:cNvSpPr/>
              <p:nvPr/>
            </p:nvSpPr>
            <p:spPr>
              <a:xfrm>
                <a:off x="0" y="0"/>
                <a:ext cx="23034498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23034498" h="2269490">
                    <a:moveTo>
                      <a:pt x="378206" y="0"/>
                    </a:moveTo>
                    <a:lnTo>
                      <a:pt x="23034498" y="0"/>
                    </a:lnTo>
                    <a:lnTo>
                      <a:pt x="23034498" y="1891284"/>
                    </a:lnTo>
                    <a:cubicBezTo>
                      <a:pt x="23034498" y="2100199"/>
                      <a:pt x="22865080" y="2269490"/>
                      <a:pt x="22656292" y="2269490"/>
                    </a:cubicBezTo>
                    <a:lnTo>
                      <a:pt x="0" y="2269490"/>
                    </a:lnTo>
                    <a:lnTo>
                      <a:pt x="0" y="378206"/>
                    </a:lnTo>
                    <a:cubicBezTo>
                      <a:pt x="0" y="169418"/>
                      <a:pt x="169418" y="0"/>
                      <a:pt x="378206" y="0"/>
                    </a:cubicBezTo>
                    <a:close/>
                  </a:path>
                </a:pathLst>
              </a:custGeom>
              <a:solidFill>
                <a:srgbClr val="FED205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7" name="Freeform 8" descr="Logo  Description automatically generated">
              <a:extLst>
                <a:ext uri="{FF2B5EF4-FFF2-40B4-BE49-F238E27FC236}">
                  <a16:creationId xmlns:a16="http://schemas.microsoft.com/office/drawing/2014/main" id="{DB90F55A-1B6F-D779-57CE-FF82A7454130}"/>
                </a:ext>
              </a:extLst>
            </p:cNvPr>
            <p:cNvSpPr/>
            <p:nvPr/>
          </p:nvSpPr>
          <p:spPr>
            <a:xfrm>
              <a:off x="605790" y="693336"/>
              <a:ext cx="5692140" cy="1442985"/>
            </a:xfrm>
            <a:custGeom>
              <a:avLst/>
              <a:gdLst/>
              <a:ahLst/>
              <a:cxnLst/>
              <a:rect l="l" t="t" r="r" b="b"/>
              <a:pathLst>
                <a:path w="5692140" h="1442985">
                  <a:moveTo>
                    <a:pt x="0" y="0"/>
                  </a:moveTo>
                  <a:lnTo>
                    <a:pt x="5692140" y="0"/>
                  </a:lnTo>
                  <a:lnTo>
                    <a:pt x="5692140" y="1442985"/>
                  </a:lnTo>
                  <a:lnTo>
                    <a:pt x="0" y="144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D25911-CCE0-FA26-46EC-AD9978EBB616}"/>
              </a:ext>
            </a:extLst>
          </p:cNvPr>
          <p:cNvSpPr txBox="1"/>
          <p:nvPr/>
        </p:nvSpPr>
        <p:spPr>
          <a:xfrm>
            <a:off x="6643689" y="166104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Emma King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D69B7CE-6840-6601-EACC-9FB888443CF2}"/>
              </a:ext>
            </a:extLst>
          </p:cNvPr>
          <p:cNvSpPr/>
          <p:nvPr/>
        </p:nvSpPr>
        <p:spPr>
          <a:xfrm>
            <a:off x="316665" y="1938039"/>
            <a:ext cx="7475629" cy="4093855"/>
          </a:xfrm>
          <a:custGeom>
            <a:avLst/>
            <a:gdLst/>
            <a:ahLst/>
            <a:cxnLst/>
            <a:rect l="l" t="t" r="r" b="b"/>
            <a:pathLst>
              <a:path w="14268516" h="8026040">
                <a:moveTo>
                  <a:pt x="0" y="0"/>
                </a:moveTo>
                <a:lnTo>
                  <a:pt x="14268516" y="0"/>
                </a:lnTo>
                <a:lnTo>
                  <a:pt x="14268516" y="8026040"/>
                </a:lnTo>
                <a:lnTo>
                  <a:pt x="0" y="802604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sz="120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6D5460E-33CD-98AE-DEDC-B8D3029E2222}"/>
              </a:ext>
            </a:extLst>
          </p:cNvPr>
          <p:cNvSpPr/>
          <p:nvPr/>
        </p:nvSpPr>
        <p:spPr>
          <a:xfrm>
            <a:off x="7633994" y="2134684"/>
            <a:ext cx="4240815" cy="3700563"/>
          </a:xfrm>
          <a:custGeom>
            <a:avLst/>
            <a:gdLst/>
            <a:ahLst/>
            <a:cxnLst/>
            <a:rect l="l" t="t" r="r" b="b"/>
            <a:pathLst>
              <a:path w="8452270" h="7375507">
                <a:moveTo>
                  <a:pt x="0" y="0"/>
                </a:moveTo>
                <a:lnTo>
                  <a:pt x="8452269" y="0"/>
                </a:lnTo>
                <a:lnTo>
                  <a:pt x="8452269" y="7375507"/>
                </a:lnTo>
                <a:lnTo>
                  <a:pt x="0" y="73755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70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CE2A-4F90-F283-8334-F819422D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Ecosystem Services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AB3A4E-4614-AD37-EA40-C2C6D28049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0" b="24314"/>
          <a:stretch/>
        </p:blipFill>
        <p:spPr>
          <a:xfrm>
            <a:off x="339419" y="3941142"/>
            <a:ext cx="2505454" cy="1503169"/>
          </a:xfrm>
          <a:prstGeom prst="rect">
            <a:avLst/>
          </a:prstGeom>
        </p:spPr>
      </p:pic>
      <p:pic>
        <p:nvPicPr>
          <p:cNvPr id="15" name="Picture 14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2DB938AC-469A-ECA7-00CD-C899CBD6A3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974"/>
          <a:stretch/>
        </p:blipFill>
        <p:spPr>
          <a:xfrm>
            <a:off x="437785" y="1283693"/>
            <a:ext cx="5527318" cy="2145307"/>
          </a:xfrm>
          <a:prstGeom prst="rect">
            <a:avLst/>
          </a:prstGeom>
        </p:spPr>
      </p:pic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7F8251F9-DD93-787B-F5EB-5B64CB9C2F27}"/>
              </a:ext>
            </a:extLst>
          </p:cNvPr>
          <p:cNvGraphicFramePr/>
          <p:nvPr/>
        </p:nvGraphicFramePr>
        <p:xfrm>
          <a:off x="3080071" y="3429000"/>
          <a:ext cx="2505455" cy="322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14F2479-23C8-D87E-FF79-15A24E729A19}"/>
              </a:ext>
            </a:extLst>
          </p:cNvPr>
          <p:cNvGrpSpPr/>
          <p:nvPr/>
        </p:nvGrpSpPr>
        <p:grpSpPr>
          <a:xfrm>
            <a:off x="6363581" y="672300"/>
            <a:ext cx="3758188" cy="1090965"/>
            <a:chOff x="529353" y="511647"/>
            <a:chExt cx="5863503" cy="1702118"/>
          </a:xfrm>
        </p:grpSpPr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7886DA9A-9933-8858-1FFF-792A56522681}"/>
                </a:ext>
              </a:extLst>
            </p:cNvPr>
            <p:cNvGrpSpPr/>
            <p:nvPr/>
          </p:nvGrpSpPr>
          <p:grpSpPr>
            <a:xfrm>
              <a:off x="529353" y="511647"/>
              <a:ext cx="5863503" cy="1702118"/>
              <a:chOff x="0" y="0"/>
              <a:chExt cx="23034498" cy="2269490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1B4D75D4-DC82-98C7-D429-45F2C1824CC5}"/>
                  </a:ext>
                </a:extLst>
              </p:cNvPr>
              <p:cNvSpPr/>
              <p:nvPr/>
            </p:nvSpPr>
            <p:spPr>
              <a:xfrm>
                <a:off x="0" y="0"/>
                <a:ext cx="23034498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23034498" h="2269490">
                    <a:moveTo>
                      <a:pt x="378206" y="0"/>
                    </a:moveTo>
                    <a:lnTo>
                      <a:pt x="23034498" y="0"/>
                    </a:lnTo>
                    <a:lnTo>
                      <a:pt x="23034498" y="1891284"/>
                    </a:lnTo>
                    <a:cubicBezTo>
                      <a:pt x="23034498" y="2100199"/>
                      <a:pt x="22865080" y="2269490"/>
                      <a:pt x="22656292" y="2269490"/>
                    </a:cubicBezTo>
                    <a:lnTo>
                      <a:pt x="0" y="2269490"/>
                    </a:lnTo>
                    <a:lnTo>
                      <a:pt x="0" y="378206"/>
                    </a:lnTo>
                    <a:cubicBezTo>
                      <a:pt x="0" y="169418"/>
                      <a:pt x="169418" y="0"/>
                      <a:pt x="378206" y="0"/>
                    </a:cubicBezTo>
                    <a:close/>
                  </a:path>
                </a:pathLst>
              </a:custGeom>
              <a:solidFill>
                <a:srgbClr val="FED205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13" name="Freeform 8" descr="Logo  Description automatically generated">
              <a:extLst>
                <a:ext uri="{FF2B5EF4-FFF2-40B4-BE49-F238E27FC236}">
                  <a16:creationId xmlns:a16="http://schemas.microsoft.com/office/drawing/2014/main" id="{829BBE88-ACEF-7110-95F1-5EE3064E3073}"/>
                </a:ext>
              </a:extLst>
            </p:cNvPr>
            <p:cNvSpPr/>
            <p:nvPr/>
          </p:nvSpPr>
          <p:spPr>
            <a:xfrm>
              <a:off x="605790" y="693336"/>
              <a:ext cx="5692140" cy="1442985"/>
            </a:xfrm>
            <a:custGeom>
              <a:avLst/>
              <a:gdLst/>
              <a:ahLst/>
              <a:cxnLst/>
              <a:rect l="l" t="t" r="r" b="b"/>
              <a:pathLst>
                <a:path w="5692140" h="1442985">
                  <a:moveTo>
                    <a:pt x="0" y="0"/>
                  </a:moveTo>
                  <a:lnTo>
                    <a:pt x="5692140" y="0"/>
                  </a:lnTo>
                  <a:lnTo>
                    <a:pt x="5692140" y="1442985"/>
                  </a:lnTo>
                  <a:lnTo>
                    <a:pt x="0" y="144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aphicFrame>
        <p:nvGraphicFramePr>
          <p:cNvPr id="16" name="TextBox 2">
            <a:extLst>
              <a:ext uri="{FF2B5EF4-FFF2-40B4-BE49-F238E27FC236}">
                <a16:creationId xmlns:a16="http://schemas.microsoft.com/office/drawing/2014/main" id="{94F5263D-E00D-3246-D606-8EBF7D5913F0}"/>
              </a:ext>
            </a:extLst>
          </p:cNvPr>
          <p:cNvGraphicFramePr/>
          <p:nvPr/>
        </p:nvGraphicFramePr>
        <p:xfrm>
          <a:off x="10310251" y="557088"/>
          <a:ext cx="1443964" cy="184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A22AB4D9-85FD-D3FD-D8D4-04DB75396D2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03375"/>
            <a:ext cx="1542670" cy="1593249"/>
          </a:xfrm>
          <a:prstGeom prst="rect">
            <a:avLst/>
          </a:prstGeom>
        </p:spPr>
      </p:pic>
      <p:graphicFrame>
        <p:nvGraphicFramePr>
          <p:cNvPr id="19" name="TextBox 2">
            <a:extLst>
              <a:ext uri="{FF2B5EF4-FFF2-40B4-BE49-F238E27FC236}">
                <a16:creationId xmlns:a16="http://schemas.microsoft.com/office/drawing/2014/main" id="{9FB246E3-589F-9500-6545-70B889442BD7}"/>
              </a:ext>
            </a:extLst>
          </p:cNvPr>
          <p:cNvGraphicFramePr/>
          <p:nvPr/>
        </p:nvGraphicFramePr>
        <p:xfrm>
          <a:off x="7812019" y="2520917"/>
          <a:ext cx="4040562" cy="166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350FFFC-128C-1DE2-9E4E-886093A7F4F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105" y="4554370"/>
            <a:ext cx="4625074" cy="19146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ADEAEE-5308-7F54-74EC-96B42291D13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6" t="29151" r="5040" b="28821"/>
          <a:stretch/>
        </p:blipFill>
        <p:spPr>
          <a:xfrm>
            <a:off x="9596463" y="5821425"/>
            <a:ext cx="2279431" cy="7285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B04C2A-697A-9E11-ED7F-2CF68AED48A8}"/>
              </a:ext>
            </a:extLst>
          </p:cNvPr>
          <p:cNvCxnSpPr/>
          <p:nvPr/>
        </p:nvCxnSpPr>
        <p:spPr>
          <a:xfrm>
            <a:off x="5787189" y="672300"/>
            <a:ext cx="0" cy="56563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3D530D-D831-9859-64F9-F740F48F07BA}"/>
              </a:ext>
            </a:extLst>
          </p:cNvPr>
          <p:cNvCxnSpPr>
            <a:cxnSpLocks/>
          </p:cNvCxnSpPr>
          <p:nvPr/>
        </p:nvCxnSpPr>
        <p:spPr>
          <a:xfrm flipH="1">
            <a:off x="5787189" y="2294021"/>
            <a:ext cx="6252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5972C5-A512-AB6C-DCD6-F9445F589B0E}"/>
              </a:ext>
            </a:extLst>
          </p:cNvPr>
          <p:cNvCxnSpPr>
            <a:cxnSpLocks/>
          </p:cNvCxnSpPr>
          <p:nvPr/>
        </p:nvCxnSpPr>
        <p:spPr>
          <a:xfrm flipH="1">
            <a:off x="5787189" y="4443663"/>
            <a:ext cx="6252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7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575E-B65E-42B8-42E4-1A89AB7D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Learnings from site scale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0249-CEA1-FB57-969B-7119E6D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5954" cy="435133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High resolution base map is essential for site-scale Ecosystem Accounts</a:t>
            </a:r>
          </a:p>
          <a:p>
            <a:r>
              <a:rPr lang="en-IE" dirty="0"/>
              <a:t>These must be updated regularly to provide time series</a:t>
            </a:r>
          </a:p>
          <a:p>
            <a:r>
              <a:rPr lang="en-IE" dirty="0"/>
              <a:t>Ecosystem service data required (esp. for biodiversity and cultural services)</a:t>
            </a:r>
          </a:p>
          <a:p>
            <a:r>
              <a:rPr lang="en-IE" dirty="0"/>
              <a:t>Tools and technology can help</a:t>
            </a:r>
          </a:p>
          <a:p>
            <a:r>
              <a:rPr lang="en-IE" dirty="0"/>
              <a:t>Site-level accounts are context specific (it depends on what you want to use them for!)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8A569405-9FEF-2DB2-E040-EA068848F2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154" y="48521"/>
            <a:ext cx="4652929" cy="1709635"/>
          </a:xfrm>
          <a:prstGeom prst="rect">
            <a:avLst/>
          </a:prstGeom>
        </p:spPr>
      </p:pic>
      <p:pic>
        <p:nvPicPr>
          <p:cNvPr id="7" name="Picture 6" descr="A diagram of different types of data&#10;&#10;AI-generated content may be incorrect.">
            <a:extLst>
              <a:ext uri="{FF2B5EF4-FFF2-40B4-BE49-F238E27FC236}">
                <a16:creationId xmlns:a16="http://schemas.microsoft.com/office/drawing/2014/main" id="{C82953AB-3F48-3590-73D1-BD52005DB0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72" y="1893093"/>
            <a:ext cx="3692892" cy="46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3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7EC1-850F-4413-07C7-89D0F0A4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6578-5DB0-D44F-E141-37E53EB02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Challenges: </a:t>
            </a:r>
          </a:p>
          <a:p>
            <a:pPr marL="285750" indent="-285750">
              <a:buFontTx/>
              <a:buChar char="-"/>
            </a:pPr>
            <a:r>
              <a:rPr lang="en-IE"/>
              <a:t>Extent: Data at site scale over time</a:t>
            </a:r>
          </a:p>
          <a:p>
            <a:pPr marL="285750" indent="-285750">
              <a:buFontTx/>
              <a:buChar char="-"/>
            </a:pPr>
            <a:r>
              <a:rPr lang="en-IE"/>
              <a:t>Condition: Calculating condition indicies</a:t>
            </a:r>
          </a:p>
          <a:p>
            <a:pPr marL="285750" indent="-285750">
              <a:buFontTx/>
              <a:buChar char="-"/>
            </a:pPr>
            <a:r>
              <a:rPr lang="en-IE"/>
              <a:t>Ecosystem Services: Data scarcity esp. cultural services</a:t>
            </a:r>
          </a:p>
          <a:p>
            <a:pPr marL="285750" indent="-285750">
              <a:buFontTx/>
              <a:buChar char="-"/>
            </a:pPr>
            <a:r>
              <a:rPr lang="en-IE"/>
              <a:t>Scale at which decisions are made</a:t>
            </a:r>
            <a:endParaRPr lang="en-IE" dirty="0"/>
          </a:p>
        </p:txBody>
      </p:sp>
      <p:pic>
        <p:nvPicPr>
          <p:cNvPr id="6146" name="Picture 2" descr="Data-Driven cartoon - Marketoonist | Tom Fishburne">
            <a:extLst>
              <a:ext uri="{FF2B5EF4-FFF2-40B4-BE49-F238E27FC236}">
                <a16:creationId xmlns:a16="http://schemas.microsoft.com/office/drawing/2014/main" id="{41C9B89C-446E-B7FF-0E48-BE01B991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EF15A7-7811-B203-5093-4159B768CB3E}"/>
              </a:ext>
            </a:extLst>
          </p:cNvPr>
          <p:cNvSpPr/>
          <p:nvPr/>
        </p:nvSpPr>
        <p:spPr>
          <a:xfrm>
            <a:off x="6797842" y="1076868"/>
            <a:ext cx="1636295" cy="42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3A1EE-9BF1-0116-746F-686046C7FC80}"/>
              </a:ext>
            </a:extLst>
          </p:cNvPr>
          <p:cNvSpPr txBox="1"/>
          <p:nvPr/>
        </p:nvSpPr>
        <p:spPr>
          <a:xfrm>
            <a:off x="6797842" y="967659"/>
            <a:ext cx="163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37156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PLANET</a:t>
            </a:r>
          </a:p>
        </p:txBody>
      </p:sp>
    </p:spTree>
    <p:extLst>
      <p:ext uri="{BB962C8B-B14F-4D97-AF65-F5344CB8AC3E}">
        <p14:creationId xmlns:p14="http://schemas.microsoft.com/office/powerpoint/2010/main" val="330656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D18BC0-CF43-030C-A49E-0D524F1A91C6}"/>
              </a:ext>
            </a:extLst>
          </p:cNvPr>
          <p:cNvSpPr/>
          <p:nvPr/>
        </p:nvSpPr>
        <p:spPr>
          <a:xfrm flipV="1">
            <a:off x="453025" y="1786548"/>
            <a:ext cx="11285950" cy="3968059"/>
          </a:xfrm>
          <a:custGeom>
            <a:avLst/>
            <a:gdLst>
              <a:gd name="connsiteX0" fmla="*/ 0 w 11218612"/>
              <a:gd name="connsiteY0" fmla="*/ 42455 h 3861269"/>
              <a:gd name="connsiteX1" fmla="*/ 4710896 w 11218612"/>
              <a:gd name="connsiteY1" fmla="*/ 401270 h 3861269"/>
              <a:gd name="connsiteX2" fmla="*/ 7060557 w 11218612"/>
              <a:gd name="connsiteY2" fmla="*/ 2947700 h 3861269"/>
              <a:gd name="connsiteX3" fmla="*/ 10857053 w 11218612"/>
              <a:gd name="connsiteY3" fmla="*/ 3781078 h 3861269"/>
              <a:gd name="connsiteX4" fmla="*/ 10845478 w 11218612"/>
              <a:gd name="connsiteY4" fmla="*/ 3781078 h 3861269"/>
              <a:gd name="connsiteX0" fmla="*/ 0 w 12617224"/>
              <a:gd name="connsiteY0" fmla="*/ 42455 h 3976803"/>
              <a:gd name="connsiteX1" fmla="*/ 4710896 w 12617224"/>
              <a:gd name="connsiteY1" fmla="*/ 401270 h 3976803"/>
              <a:gd name="connsiteX2" fmla="*/ 7060557 w 12617224"/>
              <a:gd name="connsiteY2" fmla="*/ 2947700 h 3976803"/>
              <a:gd name="connsiteX3" fmla="*/ 10857053 w 12617224"/>
              <a:gd name="connsiteY3" fmla="*/ 3781078 h 3976803"/>
              <a:gd name="connsiteX4" fmla="*/ 12570106 w 12617224"/>
              <a:gd name="connsiteY4" fmla="*/ 3954698 h 3976803"/>
              <a:gd name="connsiteX0" fmla="*/ 0 w 12596539"/>
              <a:gd name="connsiteY0" fmla="*/ 42455 h 3971311"/>
              <a:gd name="connsiteX1" fmla="*/ 4710896 w 12596539"/>
              <a:gd name="connsiteY1" fmla="*/ 401270 h 3971311"/>
              <a:gd name="connsiteX2" fmla="*/ 7060557 w 12596539"/>
              <a:gd name="connsiteY2" fmla="*/ 2947700 h 3971311"/>
              <a:gd name="connsiteX3" fmla="*/ 9560689 w 12596539"/>
              <a:gd name="connsiteY3" fmla="*/ 3723205 h 3971311"/>
              <a:gd name="connsiteX4" fmla="*/ 12570106 w 12596539"/>
              <a:gd name="connsiteY4" fmla="*/ 3954698 h 3971311"/>
              <a:gd name="connsiteX0" fmla="*/ 0 w 12596954"/>
              <a:gd name="connsiteY0" fmla="*/ 42455 h 3968059"/>
              <a:gd name="connsiteX1" fmla="*/ 4710896 w 12596954"/>
              <a:gd name="connsiteY1" fmla="*/ 401270 h 3968059"/>
              <a:gd name="connsiteX2" fmla="*/ 7060557 w 12596954"/>
              <a:gd name="connsiteY2" fmla="*/ 2947700 h 3968059"/>
              <a:gd name="connsiteX3" fmla="*/ 9560689 w 12596954"/>
              <a:gd name="connsiteY3" fmla="*/ 3723205 h 3968059"/>
              <a:gd name="connsiteX4" fmla="*/ 12570106 w 12596954"/>
              <a:gd name="connsiteY4" fmla="*/ 3954698 h 396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6954" h="3968059">
                <a:moveTo>
                  <a:pt x="0" y="42455"/>
                </a:moveTo>
                <a:cubicBezTo>
                  <a:pt x="1767068" y="-20241"/>
                  <a:pt x="3534137" y="-82937"/>
                  <a:pt x="4710896" y="401270"/>
                </a:cubicBezTo>
                <a:cubicBezTo>
                  <a:pt x="5887655" y="885477"/>
                  <a:pt x="6252258" y="2394044"/>
                  <a:pt x="7060557" y="2947700"/>
                </a:cubicBezTo>
                <a:cubicBezTo>
                  <a:pt x="7868856" y="3501356"/>
                  <a:pt x="8929869" y="3584309"/>
                  <a:pt x="9560689" y="3723205"/>
                </a:cubicBezTo>
                <a:cubicBezTo>
                  <a:pt x="10237808" y="3804227"/>
                  <a:pt x="12891303" y="4024146"/>
                  <a:pt x="12570106" y="3954698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5D749D-4EB0-E275-B2FD-5906FF3A1197}"/>
              </a:ext>
            </a:extLst>
          </p:cNvPr>
          <p:cNvGrpSpPr/>
          <p:nvPr/>
        </p:nvGrpSpPr>
        <p:grpSpPr>
          <a:xfrm>
            <a:off x="220121" y="3429000"/>
            <a:ext cx="2052637" cy="2219307"/>
            <a:chOff x="248291" y="152817"/>
            <a:chExt cx="2741094" cy="29636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13F6AA-CC8F-994E-6172-8C4D0377C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1354" y="152817"/>
              <a:ext cx="2708031" cy="29636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7F81CB-9409-36A9-AC96-20099B1AEA3D}"/>
                </a:ext>
              </a:extLst>
            </p:cNvPr>
            <p:cNvSpPr txBox="1"/>
            <p:nvPr/>
          </p:nvSpPr>
          <p:spPr>
            <a:xfrm>
              <a:off x="248291" y="250300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58422-3B4F-F29D-F9B2-10374BC8E6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614" y="4368704"/>
            <a:ext cx="2057086" cy="1279134"/>
          </a:xfrm>
          <a:prstGeom prst="rect">
            <a:avLst/>
          </a:prstGeom>
        </p:spPr>
      </p:pic>
      <p:pic>
        <p:nvPicPr>
          <p:cNvPr id="15" name="Picture 1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A661310-1CC6-41FE-61EA-973DD03C8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807" y="421229"/>
            <a:ext cx="1503109" cy="2076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21C2C6-C574-4E63-9404-F7FE0363D7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867" y="1686039"/>
            <a:ext cx="2138824" cy="15908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A6F1A4-B1BF-8AE8-0688-C3BCBF8F8359}"/>
              </a:ext>
            </a:extLst>
          </p:cNvPr>
          <p:cNvSpPr txBox="1"/>
          <p:nvPr/>
        </p:nvSpPr>
        <p:spPr>
          <a:xfrm>
            <a:off x="49076" y="641130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7"/>
              </a:rPr>
              <a:t>https://www.naturalcapitalireland.com/resources</a:t>
            </a:r>
            <a:r>
              <a:rPr lang="en-IE" dirty="0"/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2DE91F-567D-F48F-CFCC-2790E89A10AB}"/>
              </a:ext>
            </a:extLst>
          </p:cNvPr>
          <p:cNvGrpSpPr/>
          <p:nvPr/>
        </p:nvGrpSpPr>
        <p:grpSpPr>
          <a:xfrm>
            <a:off x="2302841" y="2285756"/>
            <a:ext cx="1680855" cy="2346732"/>
            <a:chOff x="2359490" y="199831"/>
            <a:chExt cx="1680855" cy="234673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07B9BFE-7366-939D-00B8-FA463D656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490" y="199831"/>
              <a:ext cx="1680855" cy="2346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B30D46-98FA-A412-6F4B-09CA260F9EB9}"/>
                </a:ext>
              </a:extLst>
            </p:cNvPr>
            <p:cNvSpPr txBox="1"/>
            <p:nvPr/>
          </p:nvSpPr>
          <p:spPr>
            <a:xfrm>
              <a:off x="2415745" y="199831"/>
              <a:ext cx="719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36B917-323B-D2FA-BDD0-C098284D64D9}"/>
              </a:ext>
            </a:extLst>
          </p:cNvPr>
          <p:cNvGrpSpPr/>
          <p:nvPr/>
        </p:nvGrpSpPr>
        <p:grpSpPr>
          <a:xfrm>
            <a:off x="3878032" y="2035709"/>
            <a:ext cx="2129741" cy="1596939"/>
            <a:chOff x="4253604" y="1325407"/>
            <a:chExt cx="2129741" cy="159693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6D6EFA-7D61-F2E7-382B-D9B2CB44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3604" y="1325407"/>
              <a:ext cx="2129741" cy="15969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1FF13-A461-B056-81B9-B4D0D5622892}"/>
                </a:ext>
              </a:extLst>
            </p:cNvPr>
            <p:cNvSpPr txBox="1"/>
            <p:nvPr/>
          </p:nvSpPr>
          <p:spPr>
            <a:xfrm>
              <a:off x="4253604" y="1360040"/>
              <a:ext cx="720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2016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6BC71B-1F08-C1AD-4233-D4ED10371E7A}"/>
              </a:ext>
            </a:extLst>
          </p:cNvPr>
          <p:cNvSpPr txBox="1"/>
          <p:nvPr/>
        </p:nvSpPr>
        <p:spPr>
          <a:xfrm>
            <a:off x="6071867" y="1688747"/>
            <a:ext cx="72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2052" name="Picture 4" descr="Home | INCASE">
            <a:extLst>
              <a:ext uri="{FF2B5EF4-FFF2-40B4-BE49-F238E27FC236}">
                <a16:creationId xmlns:a16="http://schemas.microsoft.com/office/drawing/2014/main" id="{1F20962E-A9CC-74C6-785E-BCDF4C0C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938" y="4132520"/>
            <a:ext cx="2138872" cy="7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99B406B-A5C7-8D94-3A71-6DFEF7E589CA}"/>
              </a:ext>
            </a:extLst>
          </p:cNvPr>
          <p:cNvSpPr txBox="1"/>
          <p:nvPr/>
        </p:nvSpPr>
        <p:spPr>
          <a:xfrm>
            <a:off x="6143146" y="38182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E6C3F4A-7E05-BC2C-A011-D0FFF9585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713" y="4890299"/>
            <a:ext cx="2638425" cy="7878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2D273A-891E-E167-8A15-EA74B4606AC7}"/>
              </a:ext>
            </a:extLst>
          </p:cNvPr>
          <p:cNvSpPr txBox="1"/>
          <p:nvPr/>
        </p:nvSpPr>
        <p:spPr>
          <a:xfrm>
            <a:off x="3912293" y="5607262"/>
            <a:ext cx="3376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i="1" dirty="0" err="1"/>
              <a:t>iCLIC</a:t>
            </a:r>
            <a:r>
              <a:rPr lang="en-IE" i="1" dirty="0"/>
              <a:t>: The Irish Climate &amp; Natural Capital Innovation Centre (</a:t>
            </a:r>
            <a:r>
              <a:rPr lang="en-IE" i="1" dirty="0" err="1"/>
              <a:t>iCLIC</a:t>
            </a:r>
            <a:r>
              <a:rPr lang="en-IE" i="1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3818BA-E9F6-402B-84EC-69711E77284E}"/>
              </a:ext>
            </a:extLst>
          </p:cNvPr>
          <p:cNvSpPr txBox="1"/>
          <p:nvPr/>
        </p:nvSpPr>
        <p:spPr>
          <a:xfrm>
            <a:off x="4211316" y="4730387"/>
            <a:ext cx="1340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2016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0ED062-6BF4-2301-7A45-AB58D81AA62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798" y="2074587"/>
            <a:ext cx="1394613" cy="8953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B3A1E3-2B2C-818B-A754-88A7CE060B7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88" y="3922886"/>
            <a:ext cx="1313437" cy="1355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9CC05E9-50BA-0B11-21A6-EEED3A1C0B28}"/>
              </a:ext>
            </a:extLst>
          </p:cNvPr>
          <p:cNvSpPr txBox="1"/>
          <p:nvPr/>
        </p:nvSpPr>
        <p:spPr>
          <a:xfrm>
            <a:off x="8174381" y="229680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9EA370-ABEC-E65B-68D7-CAC2FA10BF42}"/>
              </a:ext>
            </a:extLst>
          </p:cNvPr>
          <p:cNvSpPr txBox="1"/>
          <p:nvPr/>
        </p:nvSpPr>
        <p:spPr>
          <a:xfrm>
            <a:off x="8917423" y="83385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2021</a:t>
            </a:r>
          </a:p>
        </p:txBody>
      </p:sp>
      <p:pic>
        <p:nvPicPr>
          <p:cNvPr id="37" name="Picture 36" descr="A blue acorn with white text&#10;&#10;Description automatically generated">
            <a:extLst>
              <a:ext uri="{FF2B5EF4-FFF2-40B4-BE49-F238E27FC236}">
                <a16:creationId xmlns:a16="http://schemas.microsoft.com/office/drawing/2014/main" id="{84BA7B5B-AB16-AA6B-C5B5-5D6BE2C78C6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83" y="1557349"/>
            <a:ext cx="1311136" cy="743347"/>
          </a:xfrm>
          <a:prstGeom prst="rect">
            <a:avLst/>
          </a:prstGeom>
        </p:spPr>
      </p:pic>
      <p:pic>
        <p:nvPicPr>
          <p:cNvPr id="2054" name="Picture 6" descr="Central Statistics Office (Ireland ...">
            <a:extLst>
              <a:ext uri="{FF2B5EF4-FFF2-40B4-BE49-F238E27FC236}">
                <a16:creationId xmlns:a16="http://schemas.microsoft.com/office/drawing/2014/main" id="{46963788-E330-432D-2700-D3A2E400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81" y="3040301"/>
            <a:ext cx="2243850" cy="7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391C73A-C4DE-9FB9-0E0D-EF3AC83BA05C}"/>
              </a:ext>
            </a:extLst>
          </p:cNvPr>
          <p:cNvSpPr txBox="1"/>
          <p:nvPr/>
        </p:nvSpPr>
        <p:spPr>
          <a:xfrm>
            <a:off x="140403" y="651631"/>
            <a:ext cx="450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My natural capital journey…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BEE699-0930-232E-63F5-5E6005F44F4C}"/>
              </a:ext>
            </a:extLst>
          </p:cNvPr>
          <p:cNvGrpSpPr/>
          <p:nvPr/>
        </p:nvGrpSpPr>
        <p:grpSpPr>
          <a:xfrm>
            <a:off x="8254154" y="5434277"/>
            <a:ext cx="1747951" cy="507413"/>
            <a:chOff x="529353" y="511647"/>
            <a:chExt cx="5863503" cy="1702118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9E0DAFCD-DD6D-4276-02B6-DD0949A9B9E0}"/>
                </a:ext>
              </a:extLst>
            </p:cNvPr>
            <p:cNvGrpSpPr/>
            <p:nvPr/>
          </p:nvGrpSpPr>
          <p:grpSpPr>
            <a:xfrm>
              <a:off x="529353" y="511647"/>
              <a:ext cx="5863503" cy="1702118"/>
              <a:chOff x="0" y="0"/>
              <a:chExt cx="23034498" cy="2269490"/>
            </a:xfrm>
          </p:grpSpPr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89BDE321-499C-770C-5F18-CBA40B2785EA}"/>
                  </a:ext>
                </a:extLst>
              </p:cNvPr>
              <p:cNvSpPr/>
              <p:nvPr/>
            </p:nvSpPr>
            <p:spPr>
              <a:xfrm>
                <a:off x="0" y="0"/>
                <a:ext cx="23034498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23034498" h="2269490">
                    <a:moveTo>
                      <a:pt x="378206" y="0"/>
                    </a:moveTo>
                    <a:lnTo>
                      <a:pt x="23034498" y="0"/>
                    </a:lnTo>
                    <a:lnTo>
                      <a:pt x="23034498" y="1891284"/>
                    </a:lnTo>
                    <a:cubicBezTo>
                      <a:pt x="23034498" y="2100199"/>
                      <a:pt x="22865080" y="2269490"/>
                      <a:pt x="22656292" y="2269490"/>
                    </a:cubicBezTo>
                    <a:lnTo>
                      <a:pt x="0" y="2269490"/>
                    </a:lnTo>
                    <a:lnTo>
                      <a:pt x="0" y="378206"/>
                    </a:lnTo>
                    <a:cubicBezTo>
                      <a:pt x="0" y="169418"/>
                      <a:pt x="169418" y="0"/>
                      <a:pt x="378206" y="0"/>
                    </a:cubicBezTo>
                    <a:close/>
                  </a:path>
                </a:pathLst>
              </a:custGeom>
              <a:solidFill>
                <a:srgbClr val="FED205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44" name="Freeform 8" descr="Logo  Description automatically generated">
              <a:extLst>
                <a:ext uri="{FF2B5EF4-FFF2-40B4-BE49-F238E27FC236}">
                  <a16:creationId xmlns:a16="http://schemas.microsoft.com/office/drawing/2014/main" id="{6EB8EF95-55BD-D0EC-DAB1-89EAB20D1180}"/>
                </a:ext>
              </a:extLst>
            </p:cNvPr>
            <p:cNvSpPr/>
            <p:nvPr/>
          </p:nvSpPr>
          <p:spPr>
            <a:xfrm>
              <a:off x="605790" y="693336"/>
              <a:ext cx="5692140" cy="1442985"/>
            </a:xfrm>
            <a:custGeom>
              <a:avLst/>
              <a:gdLst/>
              <a:ahLst/>
              <a:cxnLst/>
              <a:rect l="l" t="t" r="r" b="b"/>
              <a:pathLst>
                <a:path w="5692140" h="1442985">
                  <a:moveTo>
                    <a:pt x="0" y="0"/>
                  </a:moveTo>
                  <a:lnTo>
                    <a:pt x="5692140" y="0"/>
                  </a:lnTo>
                  <a:lnTo>
                    <a:pt x="5692140" y="1442985"/>
                  </a:lnTo>
                  <a:lnTo>
                    <a:pt x="0" y="144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4830167-0BD1-9A81-A9FC-238B2AD29C6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244" y="870647"/>
            <a:ext cx="1125036" cy="81539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7CAB095-0226-D2A8-BF54-7A1B0AAA11BA}"/>
              </a:ext>
            </a:extLst>
          </p:cNvPr>
          <p:cNvSpPr txBox="1"/>
          <p:nvPr/>
        </p:nvSpPr>
        <p:spPr>
          <a:xfrm>
            <a:off x="10471371" y="521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2024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468E9FC-3F9B-100E-B7F5-980EA4595CF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772" y="1010563"/>
            <a:ext cx="1553948" cy="1008117"/>
          </a:xfrm>
          <a:prstGeom prst="rect">
            <a:avLst/>
          </a:prstGeom>
        </p:spPr>
      </p:pic>
      <p:pic>
        <p:nvPicPr>
          <p:cNvPr id="2056" name="Picture 8" descr="Five women standing in front of CSO poster at event">
            <a:extLst>
              <a:ext uri="{FF2B5EF4-FFF2-40B4-BE49-F238E27FC236}">
                <a16:creationId xmlns:a16="http://schemas.microsoft.com/office/drawing/2014/main" id="{F21C9A93-6F5B-87EB-507A-6CAE45D9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482" y="3745305"/>
            <a:ext cx="1681775" cy="16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C9389C0-74AC-C4A8-C820-B238F8E73E15}"/>
              </a:ext>
            </a:extLst>
          </p:cNvPr>
          <p:cNvSpPr txBox="1"/>
          <p:nvPr/>
        </p:nvSpPr>
        <p:spPr>
          <a:xfrm>
            <a:off x="11291961" y="344604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8869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53E1A-3BF3-4D85-9E62-0A7C756E2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981" y="1291296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9C127-F485-44D6-9606-F99AC639D942}"/>
              </a:ext>
            </a:extLst>
          </p:cNvPr>
          <p:cNvSpPr txBox="1"/>
          <p:nvPr/>
        </p:nvSpPr>
        <p:spPr>
          <a:xfrm>
            <a:off x="6644991" y="5982879"/>
            <a:ext cx="3419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A second notice</a:t>
            </a:r>
          </a:p>
          <a:p>
            <a:r>
              <a:rPr lang="en-IE" dirty="0"/>
              <a:t>Ripple et al. 2017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80ECB9-720D-4AD9-85CC-F8F5B099CE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7103" y="1331582"/>
            <a:ext cx="2275562" cy="2196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C3FFF4-8DAE-4629-912D-240F549F8A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453" y="1259713"/>
            <a:ext cx="2413348" cy="2206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94E0FF-8B4E-416C-AA81-3AA8EB92B1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357" y="3605795"/>
            <a:ext cx="2295444" cy="24947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CF9B53-FC96-4E57-9E40-1EACD757E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7073" y="3605795"/>
            <a:ext cx="2379947" cy="23444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3001DB-BC86-4584-8DE0-4DDB15A141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137" y="3601620"/>
            <a:ext cx="2145131" cy="2498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F5B99-0196-445D-9CDA-E563A8E38F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537" y="2484868"/>
            <a:ext cx="1540700" cy="1139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B65583-0B74-4E69-980E-6508F0F3BF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508" y="2619243"/>
            <a:ext cx="1628384" cy="846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87497-21CB-4F78-ABA9-EA9C21ACF3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776" y="4148163"/>
            <a:ext cx="1010573" cy="805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BB55F-DC94-4710-8A87-313A1957553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808" y="4303919"/>
            <a:ext cx="948206" cy="9482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856658-81C1-4F22-88C1-9AFFCC2A7F0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107" y="2255988"/>
            <a:ext cx="1178433" cy="1178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40505-5D71-4287-9F70-F811D13DF8E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079" y="4550909"/>
            <a:ext cx="651353" cy="6513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D52720-FC4C-429F-81AD-7A979FA86C8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1495" y="3988882"/>
            <a:ext cx="1105045" cy="746606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91C67356-A443-B46F-4B9E-038FA658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09788"/>
            <a:ext cx="10515600" cy="1325563"/>
          </a:xfrm>
        </p:spPr>
        <p:txBody>
          <a:bodyPr/>
          <a:lstStyle/>
          <a:p>
            <a:r>
              <a:rPr lang="en-IE" sz="4400" dirty="0"/>
              <a:t>Scientists’ warning to humanity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15E87-FF31-C8BB-628D-058D04CAE75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302" y="1259713"/>
            <a:ext cx="2314784" cy="52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8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034DD42-9FFA-44DA-A8E2-D51E0BB1C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F0A6C-B55E-448B-A90B-3E363815BC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BEA36C-2EEE-4DE9-8133-FC30401E58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208CD2-6B70-4004-9D6E-8D1A9F1948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26" name="Rectangle: Rounded Corners 25"/>
          <p:cNvSpPr/>
          <p:nvPr/>
        </p:nvSpPr>
        <p:spPr>
          <a:xfrm>
            <a:off x="359372" y="843629"/>
            <a:ext cx="2838394" cy="442167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: Rounded Corners 36"/>
          <p:cNvSpPr/>
          <p:nvPr/>
        </p:nvSpPr>
        <p:spPr>
          <a:xfrm>
            <a:off x="3381236" y="436793"/>
            <a:ext cx="2254014" cy="24562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: Rounded Corners 38"/>
          <p:cNvSpPr/>
          <p:nvPr/>
        </p:nvSpPr>
        <p:spPr>
          <a:xfrm>
            <a:off x="9012379" y="1997494"/>
            <a:ext cx="2867935" cy="233062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839" y="944968"/>
            <a:ext cx="2022071" cy="112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95" y="1738564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775" y="2145138"/>
            <a:ext cx="2539682" cy="1665036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2703500" y="836979"/>
            <a:ext cx="333995" cy="1346762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9372" y="3473358"/>
            <a:ext cx="28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Ecosystems, geosystems, atmospheric systems</a:t>
            </a:r>
          </a:p>
          <a:p>
            <a:pPr algn="ctr"/>
            <a:r>
              <a:rPr lang="en-IE" dirty="0"/>
              <a:t>“nature”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2656" y="2251244"/>
            <a:ext cx="191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Biomass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52445" y="3714599"/>
            <a:ext cx="212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Economic activity &amp; wellbeing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9273" y="4328123"/>
            <a:ext cx="160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/>
              <a:t>STOCKS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5835186" y="437860"/>
            <a:ext cx="3085526" cy="2455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TextBox 31"/>
          <p:cNvSpPr txBox="1"/>
          <p:nvPr/>
        </p:nvSpPr>
        <p:spPr>
          <a:xfrm>
            <a:off x="6411435" y="2145138"/>
            <a:ext cx="191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Marketable products/ goods</a:t>
            </a:r>
          </a:p>
        </p:txBody>
      </p:sp>
      <p:cxnSp>
        <p:nvCxnSpPr>
          <p:cNvPr id="13" name="Curved Connector 12"/>
          <p:cNvCxnSpPr>
            <a:stCxn id="4" idx="3"/>
          </p:cNvCxnSpPr>
          <p:nvPr/>
        </p:nvCxnSpPr>
        <p:spPr>
          <a:xfrm>
            <a:off x="5512910" y="1505908"/>
            <a:ext cx="756246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9" idx="0"/>
          </p:cNvCxnSpPr>
          <p:nvPr/>
        </p:nvCxnSpPr>
        <p:spPr>
          <a:xfrm>
            <a:off x="8414275" y="1494102"/>
            <a:ext cx="2076341" cy="651036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3230816" y="2869758"/>
            <a:ext cx="2751557" cy="126943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tx1"/>
                </a:solidFill>
              </a:rPr>
              <a:t>FLOWS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405" y="334256"/>
            <a:ext cx="2018211" cy="2018211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9BD3D10-5F48-42AB-8879-54AB1F1F67FC}"/>
              </a:ext>
            </a:extLst>
          </p:cNvPr>
          <p:cNvSpPr/>
          <p:nvPr/>
        </p:nvSpPr>
        <p:spPr>
          <a:xfrm>
            <a:off x="3342004" y="4004577"/>
            <a:ext cx="2254014" cy="245626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8" name="Curved Connector 10">
            <a:extLst>
              <a:ext uri="{FF2B5EF4-FFF2-40B4-BE49-F238E27FC236}">
                <a16:creationId xmlns:a16="http://schemas.microsoft.com/office/drawing/2014/main" id="{80B225BA-7AC8-4DC2-B3CE-3E76A2BE01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86184" y="4432639"/>
            <a:ext cx="333995" cy="1346762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B26E5D9-EF18-46DE-A06C-56CED046C157}"/>
              </a:ext>
            </a:extLst>
          </p:cNvPr>
          <p:cNvSpPr/>
          <p:nvPr/>
        </p:nvSpPr>
        <p:spPr>
          <a:xfrm>
            <a:off x="5817870" y="4033520"/>
            <a:ext cx="3085526" cy="2455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0" name="Curved Connector 15">
            <a:extLst>
              <a:ext uri="{FF2B5EF4-FFF2-40B4-BE49-F238E27FC236}">
                <a16:creationId xmlns:a16="http://schemas.microsoft.com/office/drawing/2014/main" id="{772791A4-6691-4314-B53E-8CB8FF30FB52}"/>
              </a:ext>
            </a:extLst>
          </p:cNvPr>
          <p:cNvCxnSpPr>
            <a:cxnSpLocks/>
          </p:cNvCxnSpPr>
          <p:nvPr/>
        </p:nvCxnSpPr>
        <p:spPr>
          <a:xfrm flipV="1">
            <a:off x="8281766" y="4433964"/>
            <a:ext cx="2076341" cy="651036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0329A0B-93DC-46E7-81E7-4D92A28F7A34}"/>
              </a:ext>
            </a:extLst>
          </p:cNvPr>
          <p:cNvSpPr txBox="1"/>
          <p:nvPr/>
        </p:nvSpPr>
        <p:spPr>
          <a:xfrm>
            <a:off x="6440283" y="5703864"/>
            <a:ext cx="191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Non-marketed services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0650AC-EAF6-49EA-96A7-598D90A9A6A9}"/>
              </a:ext>
            </a:extLst>
          </p:cNvPr>
          <p:cNvSpPr txBox="1"/>
          <p:nvPr/>
        </p:nvSpPr>
        <p:spPr>
          <a:xfrm>
            <a:off x="3513424" y="5537514"/>
            <a:ext cx="1911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Ecosystem functions, species interactions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C7BC2BE-5D4B-4421-B6B1-6F243C62CAC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968" y="4111832"/>
            <a:ext cx="1224766" cy="11481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39516A4-7822-4E90-8D00-99A380A2033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444" y="4273804"/>
            <a:ext cx="658693" cy="65869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AB1826A-79E4-41EB-AED3-CB148700935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923" y="4900341"/>
            <a:ext cx="1103863" cy="9915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101CAA-AD35-42DC-92D1-42B28D120BC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046" y="4283107"/>
            <a:ext cx="1375334" cy="1121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413FB-E3D7-1039-F51E-FDFC89F9B031}"/>
              </a:ext>
            </a:extLst>
          </p:cNvPr>
          <p:cNvSpPr txBox="1"/>
          <p:nvPr/>
        </p:nvSpPr>
        <p:spPr>
          <a:xfrm rot="20265142">
            <a:off x="351993" y="2868749"/>
            <a:ext cx="116775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E" sz="3600" dirty="0"/>
              <a:t>How do we measure changes in natural capital over time? </a:t>
            </a:r>
          </a:p>
        </p:txBody>
      </p:sp>
    </p:spTree>
    <p:extLst>
      <p:ext uri="{BB962C8B-B14F-4D97-AF65-F5344CB8AC3E}">
        <p14:creationId xmlns:p14="http://schemas.microsoft.com/office/powerpoint/2010/main" val="3296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9" grpId="0" animBg="1"/>
      <p:bldP spid="21" grpId="0"/>
      <p:bldP spid="23" grpId="0"/>
      <p:bldP spid="24" grpId="0"/>
      <p:bldP spid="25" grpId="0"/>
      <p:bldP spid="38" grpId="0" animBg="1"/>
      <p:bldP spid="32" grpId="0"/>
      <p:bldP spid="33" grpId="0" animBg="1"/>
      <p:bldP spid="47" grpId="0" animBg="1"/>
      <p:bldP spid="49" grpId="0" animBg="1"/>
      <p:bldP spid="51" grpId="0"/>
      <p:bldP spid="5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5B16-233B-EBEC-CE02-6AD8EB80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Natural Capital Accounting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47B1F6-35D3-D132-61BB-049D33E3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2025542"/>
            <a:ext cx="2409825" cy="33909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vironmental Economic Accounting ...">
            <a:extLst>
              <a:ext uri="{FF2B5EF4-FFF2-40B4-BE49-F238E27FC236}">
                <a16:creationId xmlns:a16="http://schemas.microsoft.com/office/drawing/2014/main" id="{24EF944A-E8E5-EF0B-16F6-F81E0AF8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332" y="2831476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51CD0-D0B9-8CFB-A3CE-4A9C79C51AB3}"/>
              </a:ext>
            </a:extLst>
          </p:cNvPr>
          <p:cNvSpPr txBox="1"/>
          <p:nvPr/>
        </p:nvSpPr>
        <p:spPr>
          <a:xfrm>
            <a:off x="2914189" y="4241176"/>
            <a:ext cx="317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Ecosystem Accounting</a:t>
            </a:r>
            <a:r>
              <a:rPr lang="en-IE" dirty="0"/>
              <a:t>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A10C5-43B5-9EEA-CD2D-EC89B2AFD9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63" y="1690688"/>
            <a:ext cx="6032337" cy="4398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29CA9-9960-39B3-21CC-B45040AD5840}"/>
              </a:ext>
            </a:extLst>
          </p:cNvPr>
          <p:cNvSpPr txBox="1"/>
          <p:nvPr/>
        </p:nvSpPr>
        <p:spPr>
          <a:xfrm>
            <a:off x="319088" y="5566630"/>
            <a:ext cx="73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78710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F1B127-12B2-4FA7-AF32-949C2342C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02" y="0"/>
            <a:ext cx="4849683" cy="6858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5D89A-B0D7-5739-D8F2-5FD51D8B28E3}"/>
              </a:ext>
            </a:extLst>
          </p:cNvPr>
          <p:cNvSpPr txBox="1"/>
          <p:nvPr/>
        </p:nvSpPr>
        <p:spPr>
          <a:xfrm>
            <a:off x="5681472" y="6319766"/>
            <a:ext cx="89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BBC8F-A289-20D2-52D9-A89B1040F8CA}"/>
              </a:ext>
            </a:extLst>
          </p:cNvPr>
          <p:cNvSpPr txBox="1"/>
          <p:nvPr/>
        </p:nvSpPr>
        <p:spPr>
          <a:xfrm>
            <a:off x="6412992" y="2304211"/>
            <a:ext cx="48496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b="0" i="0" dirty="0">
                <a:solidFill>
                  <a:srgbClr val="676B5E"/>
                </a:solidFill>
                <a:effectLst/>
                <a:latin typeface="Roboto" panose="02000000000000000000" pitchFamily="2" charset="0"/>
              </a:rPr>
              <a:t>“narrow set of market values of nature have led to the global biodiversity crisis”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74124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DD5A8-5587-46D3-1FE7-3EEF0AA8DD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662885" cy="17155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ECE09-FD88-3489-CC7F-B14E2AAF62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0" b="24314"/>
          <a:stretch/>
        </p:blipFill>
        <p:spPr>
          <a:xfrm>
            <a:off x="838200" y="4844751"/>
            <a:ext cx="2505454" cy="15031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31C6A-9638-FB5F-82A3-4433C0761F76}"/>
              </a:ext>
            </a:extLst>
          </p:cNvPr>
          <p:cNvGrpSpPr/>
          <p:nvPr/>
        </p:nvGrpSpPr>
        <p:grpSpPr>
          <a:xfrm>
            <a:off x="838200" y="3580015"/>
            <a:ext cx="3758188" cy="1090965"/>
            <a:chOff x="529353" y="511647"/>
            <a:chExt cx="5863503" cy="1702118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834253B-A0F9-39B0-B30B-322FF4FCED2E}"/>
                </a:ext>
              </a:extLst>
            </p:cNvPr>
            <p:cNvGrpSpPr/>
            <p:nvPr/>
          </p:nvGrpSpPr>
          <p:grpSpPr>
            <a:xfrm>
              <a:off x="529353" y="511647"/>
              <a:ext cx="5863503" cy="1702118"/>
              <a:chOff x="0" y="0"/>
              <a:chExt cx="23034498" cy="2269490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BB1DA92F-B340-0A23-E9ED-2138DDCDEE0C}"/>
                  </a:ext>
                </a:extLst>
              </p:cNvPr>
              <p:cNvSpPr/>
              <p:nvPr/>
            </p:nvSpPr>
            <p:spPr>
              <a:xfrm>
                <a:off x="0" y="0"/>
                <a:ext cx="23034498" cy="2269490"/>
              </a:xfrm>
              <a:custGeom>
                <a:avLst/>
                <a:gdLst/>
                <a:ahLst/>
                <a:cxnLst/>
                <a:rect l="l" t="t" r="r" b="b"/>
                <a:pathLst>
                  <a:path w="23034498" h="2269490">
                    <a:moveTo>
                      <a:pt x="378206" y="0"/>
                    </a:moveTo>
                    <a:lnTo>
                      <a:pt x="23034498" y="0"/>
                    </a:lnTo>
                    <a:lnTo>
                      <a:pt x="23034498" y="1891284"/>
                    </a:lnTo>
                    <a:cubicBezTo>
                      <a:pt x="23034498" y="2100199"/>
                      <a:pt x="22865080" y="2269490"/>
                      <a:pt x="22656292" y="2269490"/>
                    </a:cubicBezTo>
                    <a:lnTo>
                      <a:pt x="0" y="2269490"/>
                    </a:lnTo>
                    <a:lnTo>
                      <a:pt x="0" y="378206"/>
                    </a:lnTo>
                    <a:cubicBezTo>
                      <a:pt x="0" y="169418"/>
                      <a:pt x="169418" y="0"/>
                      <a:pt x="378206" y="0"/>
                    </a:cubicBezTo>
                    <a:close/>
                  </a:path>
                </a:pathLst>
              </a:custGeom>
              <a:solidFill>
                <a:srgbClr val="FED205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10" name="Freeform 8" descr="Logo  Description automatically generated">
              <a:extLst>
                <a:ext uri="{FF2B5EF4-FFF2-40B4-BE49-F238E27FC236}">
                  <a16:creationId xmlns:a16="http://schemas.microsoft.com/office/drawing/2014/main" id="{91B705A9-8DD1-1906-9F07-2983FC49E207}"/>
                </a:ext>
              </a:extLst>
            </p:cNvPr>
            <p:cNvSpPr/>
            <p:nvPr/>
          </p:nvSpPr>
          <p:spPr>
            <a:xfrm>
              <a:off x="605790" y="693336"/>
              <a:ext cx="5692140" cy="1442985"/>
            </a:xfrm>
            <a:custGeom>
              <a:avLst/>
              <a:gdLst/>
              <a:ahLst/>
              <a:cxnLst/>
              <a:rect l="l" t="t" r="r" b="b"/>
              <a:pathLst>
                <a:path w="5692140" h="1442985">
                  <a:moveTo>
                    <a:pt x="0" y="0"/>
                  </a:moveTo>
                  <a:lnTo>
                    <a:pt x="5692140" y="0"/>
                  </a:lnTo>
                  <a:lnTo>
                    <a:pt x="5692140" y="1442985"/>
                  </a:lnTo>
                  <a:lnTo>
                    <a:pt x="0" y="144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EF94DE8-EFA9-BEBB-D722-D13E84DC452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Ecosystem Accounting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A747088D-5AC6-4ABF-0F07-367C955D4BE0}"/>
              </a:ext>
            </a:extLst>
          </p:cNvPr>
          <p:cNvGraphicFramePr/>
          <p:nvPr/>
        </p:nvGraphicFramePr>
        <p:xfrm>
          <a:off x="5348843" y="10279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09CDDBA-234D-0F29-748D-9379A97CFD17}"/>
              </a:ext>
            </a:extLst>
          </p:cNvPr>
          <p:cNvSpPr txBox="1"/>
          <p:nvPr/>
        </p:nvSpPr>
        <p:spPr>
          <a:xfrm>
            <a:off x="2711369" y="2256078"/>
            <a:ext cx="2215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Dairy farms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8D07A6-B376-8967-95E9-E4873B772726}"/>
              </a:ext>
            </a:extLst>
          </p:cNvPr>
          <p:cNvSpPr txBox="1"/>
          <p:nvPr/>
        </p:nvSpPr>
        <p:spPr>
          <a:xfrm>
            <a:off x="4627755" y="3840220"/>
            <a:ext cx="2207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Wind farms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86919C-246B-F0CF-6300-55CBBE1F2D6F}"/>
              </a:ext>
            </a:extLst>
          </p:cNvPr>
          <p:cNvSpPr txBox="1"/>
          <p:nvPr/>
        </p:nvSpPr>
        <p:spPr>
          <a:xfrm>
            <a:off x="3532083" y="5424362"/>
            <a:ext cx="1628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/>
              <a:t>Forestry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F156F7E-9531-CD77-3BED-6FE66D988F03}"/>
              </a:ext>
            </a:extLst>
          </p:cNvPr>
          <p:cNvSpPr/>
          <p:nvPr/>
        </p:nvSpPr>
        <p:spPr>
          <a:xfrm>
            <a:off x="6835604" y="1027906"/>
            <a:ext cx="752455" cy="5464969"/>
          </a:xfrm>
          <a:prstGeom prst="chevron">
            <a:avLst>
              <a:gd name="adj" fmla="val 793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3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C9CF80D0-1EF6-FD13-1D7F-D17E87F3D3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35" y="399787"/>
            <a:ext cx="10966130" cy="6058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79DC3-3AF8-6B4F-50A9-98FA549F7D1A}"/>
              </a:ext>
            </a:extLst>
          </p:cNvPr>
          <p:cNvSpPr txBox="1"/>
          <p:nvPr/>
        </p:nvSpPr>
        <p:spPr>
          <a:xfrm>
            <a:off x="8343900" y="6434563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www.naturalcapitalireland.com</a:t>
            </a:r>
          </a:p>
        </p:txBody>
      </p:sp>
      <p:pic>
        <p:nvPicPr>
          <p:cNvPr id="9" name="Picture 8" descr="A blue and white text&#10;&#10;AI-generated content may be incorrect.">
            <a:extLst>
              <a:ext uri="{FF2B5EF4-FFF2-40B4-BE49-F238E27FC236}">
                <a16:creationId xmlns:a16="http://schemas.microsoft.com/office/drawing/2014/main" id="{BBC31A3F-C770-E04F-0715-1C7C2933E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0" y="1508592"/>
            <a:ext cx="3627434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3351-6EC4-7C50-9D04-899AFC99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Extent Accounts</a:t>
            </a:r>
          </a:p>
        </p:txBody>
      </p:sp>
      <p:pic>
        <p:nvPicPr>
          <p:cNvPr id="5" name="Content Placeholder 4" descr="A map of different colored shapes&#10;&#10;AI-generated content may be incorrect.">
            <a:extLst>
              <a:ext uri="{FF2B5EF4-FFF2-40B4-BE49-F238E27FC236}">
                <a16:creationId xmlns:a16="http://schemas.microsoft.com/office/drawing/2014/main" id="{E4F910DD-554E-A67B-CDE3-B0B521BA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9180"/>
            <a:ext cx="6961326" cy="332652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1FCE2-25C1-19BE-60A3-FC3F09B8BB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0" b="24314"/>
          <a:stretch/>
        </p:blipFill>
        <p:spPr>
          <a:xfrm>
            <a:off x="9485758" y="137936"/>
            <a:ext cx="2505454" cy="1503169"/>
          </a:xfrm>
          <a:prstGeom prst="rect">
            <a:avLst/>
          </a:prstGeom>
        </p:spPr>
      </p:pic>
      <p:pic>
        <p:nvPicPr>
          <p:cNvPr id="4" name="Content Placeholder 4" descr="A map of land cover&#10;&#10;AI-generated content may be incorrect.">
            <a:extLst>
              <a:ext uri="{FF2B5EF4-FFF2-40B4-BE49-F238E27FC236}">
                <a16:creationId xmlns:a16="http://schemas.microsoft.com/office/drawing/2014/main" id="{4D70F9FD-7B05-D357-A9B0-BB0C311411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486" y="2419179"/>
            <a:ext cx="4827886" cy="3573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87EBD-9726-FB16-71FE-0293A1F4516E}"/>
              </a:ext>
            </a:extLst>
          </p:cNvPr>
          <p:cNvSpPr txBox="1"/>
          <p:nvPr/>
        </p:nvSpPr>
        <p:spPr>
          <a:xfrm>
            <a:off x="1119825" y="6109054"/>
            <a:ext cx="41719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Lower resolution, fewer land cover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60393-1DDC-6E18-EBFF-41D6E0B0C54F}"/>
              </a:ext>
            </a:extLst>
          </p:cNvPr>
          <p:cNvSpPr txBox="1"/>
          <p:nvPr/>
        </p:nvSpPr>
        <p:spPr>
          <a:xfrm>
            <a:off x="8319411" y="6109054"/>
            <a:ext cx="170271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IE" dirty="0"/>
              <a:t>One time point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A75FE-BE97-09C4-464A-B0A80E7A1EE2}"/>
              </a:ext>
            </a:extLst>
          </p:cNvPr>
          <p:cNvSpPr txBox="1"/>
          <p:nvPr/>
        </p:nvSpPr>
        <p:spPr>
          <a:xfrm>
            <a:off x="441434" y="22299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A5B83-449B-801D-B4B5-516CFF2A4ABD}"/>
              </a:ext>
            </a:extLst>
          </p:cNvPr>
          <p:cNvSpPr txBox="1"/>
          <p:nvPr/>
        </p:nvSpPr>
        <p:spPr>
          <a:xfrm>
            <a:off x="3480663" y="22299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24F97-3F20-8774-7685-3EB05D4B22CD}"/>
              </a:ext>
            </a:extLst>
          </p:cNvPr>
          <p:cNvSpPr txBox="1"/>
          <p:nvPr/>
        </p:nvSpPr>
        <p:spPr>
          <a:xfrm>
            <a:off x="7402760" y="22299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14A52-4ACB-50B1-EEE8-F596D7CB0C6E}"/>
              </a:ext>
            </a:extLst>
          </p:cNvPr>
          <p:cNvSpPr txBox="1"/>
          <p:nvPr/>
        </p:nvSpPr>
        <p:spPr>
          <a:xfrm>
            <a:off x="367408" y="1895710"/>
            <a:ext cx="353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CORINE (MMU 30ha)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D8154-038E-5EC0-5F0B-1150D7DD034D}"/>
              </a:ext>
            </a:extLst>
          </p:cNvPr>
          <p:cNvSpPr txBox="1"/>
          <p:nvPr/>
        </p:nvSpPr>
        <p:spPr>
          <a:xfrm>
            <a:off x="7402760" y="1865914"/>
            <a:ext cx="43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National Land Cover Map (MMU 0.1ha)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E2649-7F78-C2D0-9057-4741E39C7B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332" y="152915"/>
            <a:ext cx="1474097" cy="1362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5847DA-DF82-4F56-35B3-78ADEB2F60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978" y="152915"/>
            <a:ext cx="1336025" cy="13484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D06E0A-43EC-F7AA-9FE7-B2CEDB446090}"/>
              </a:ext>
            </a:extLst>
          </p:cNvPr>
          <p:cNvSpPr txBox="1"/>
          <p:nvPr/>
        </p:nvSpPr>
        <p:spPr>
          <a:xfrm>
            <a:off x="6379040" y="1457644"/>
            <a:ext cx="1443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Francesco Martini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7CA51-5823-2E43-033F-9EE3AEFD6A41}"/>
              </a:ext>
            </a:extLst>
          </p:cNvPr>
          <p:cNvSpPr txBox="1"/>
          <p:nvPr/>
        </p:nvSpPr>
        <p:spPr>
          <a:xfrm>
            <a:off x="7822961" y="1475459"/>
            <a:ext cx="1347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/>
              <a:t>Kathleen Conroy</a:t>
            </a:r>
          </a:p>
        </p:txBody>
      </p:sp>
    </p:spTree>
    <p:extLst>
      <p:ext uri="{BB962C8B-B14F-4D97-AF65-F5344CB8AC3E}">
        <p14:creationId xmlns:p14="http://schemas.microsoft.com/office/powerpoint/2010/main" val="3820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406</Words>
  <Application>Microsoft Office PowerPoint</Application>
  <PresentationFormat>Widescreen</PresentationFormat>
  <Paragraphs>102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Dreaming Outloud Pro</vt:lpstr>
      <vt:lpstr>Roboto</vt:lpstr>
      <vt:lpstr>Office Theme</vt:lpstr>
      <vt:lpstr>Jane Stout Professor of Ecology, VP Biodiversity and Climate Action</vt:lpstr>
      <vt:lpstr>PowerPoint Presentation</vt:lpstr>
      <vt:lpstr>Scientists’ warning to humanity</vt:lpstr>
      <vt:lpstr>PowerPoint Presentation</vt:lpstr>
      <vt:lpstr>Natural Capital Accounting</vt:lpstr>
      <vt:lpstr>PowerPoint Presentation</vt:lpstr>
      <vt:lpstr>PowerPoint Presentation</vt:lpstr>
      <vt:lpstr>PowerPoint Presentation</vt:lpstr>
      <vt:lpstr>Extent Accounts</vt:lpstr>
      <vt:lpstr>Extent Accounts</vt:lpstr>
      <vt:lpstr>Extent Accounts</vt:lpstr>
      <vt:lpstr>Condition Accounts</vt:lpstr>
      <vt:lpstr>Ecosystem Services </vt:lpstr>
      <vt:lpstr>Learnings from site scale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Stout</dc:creator>
  <cp:lastModifiedBy>Jane Stout</cp:lastModifiedBy>
  <cp:revision>1</cp:revision>
  <dcterms:created xsi:type="dcterms:W3CDTF">2025-06-10T15:24:58Z</dcterms:created>
  <dcterms:modified xsi:type="dcterms:W3CDTF">2025-06-10T18:35:19Z</dcterms:modified>
</cp:coreProperties>
</file>