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512" r:id="rId2"/>
    <p:sldId id="278" r:id="rId3"/>
    <p:sldId id="506" r:id="rId4"/>
    <p:sldId id="307" r:id="rId5"/>
    <p:sldId id="513" r:id="rId6"/>
    <p:sldId id="265" r:id="rId7"/>
    <p:sldId id="33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99"/>
    <a:srgbClr val="567624"/>
    <a:srgbClr val="74A4D2"/>
    <a:srgbClr val="5D7B96"/>
    <a:srgbClr val="458182"/>
    <a:srgbClr val="E0E0E0"/>
    <a:srgbClr val="E0E0F4"/>
    <a:srgbClr val="00660F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9" autoAdjust="0"/>
    <p:restoredTop sz="96821" autoAdjust="0"/>
  </p:normalViewPr>
  <p:slideViewPr>
    <p:cSldViewPr snapToGrid="0">
      <p:cViewPr varScale="1">
        <p:scale>
          <a:sx n="113" d="100"/>
          <a:sy n="113" d="100"/>
        </p:scale>
        <p:origin x="114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7912C-A0D3-4E54-832A-C1066C7D250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3C162-875F-4D67-87E5-C21273C8A86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265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3C162-875F-4D67-87E5-C21273C8A867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1405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75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038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203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8" descr="http://www.biodiversityireland.ie/wordpress/wp-content/themes/bio-diversity-data-centre/assets/img/biodiversity-logo.png">
            <a:extLst>
              <a:ext uri="{FF2B5EF4-FFF2-40B4-BE49-F238E27FC236}">
                <a16:creationId xmlns:a16="http://schemas.microsoft.com/office/drawing/2014/main" id="{62A77D58-6E6A-46C6-B8FE-8109DAA397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759" y="190005"/>
            <a:ext cx="1707352" cy="102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7863AA-7550-49DB-BE39-68DFD7702E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59" y="1269959"/>
            <a:ext cx="1619888" cy="621632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DEF5BEAA-B357-4D62-94FE-E6406C1F99FD}"/>
              </a:ext>
            </a:extLst>
          </p:cNvPr>
          <p:cNvSpPr/>
          <p:nvPr userDrawn="1"/>
        </p:nvSpPr>
        <p:spPr>
          <a:xfrm>
            <a:off x="392924" y="700170"/>
            <a:ext cx="890547" cy="76771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635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36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658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625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647F9-8613-4E59-96E3-B895798ED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706" y="911286"/>
            <a:ext cx="1072828" cy="411698"/>
          </a:xfrm>
          <a:prstGeom prst="rect">
            <a:avLst/>
          </a:prstGeom>
        </p:spPr>
      </p:pic>
      <p:pic>
        <p:nvPicPr>
          <p:cNvPr id="7" name="Picture 8" descr="http://www.biodiversityireland.ie/wordpress/wp-content/themes/bio-diversity-data-centre/assets/img/biodiversity-logo.png">
            <a:extLst>
              <a:ext uri="{FF2B5EF4-FFF2-40B4-BE49-F238E27FC236}">
                <a16:creationId xmlns:a16="http://schemas.microsoft.com/office/drawing/2014/main" id="{24E2C680-19A0-4B57-8704-BEBF06CF17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4706" y="136525"/>
            <a:ext cx="1110162" cy="6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49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B8EDA-5E91-4AFE-8D61-046B8668E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706" y="911286"/>
            <a:ext cx="1072828" cy="411698"/>
          </a:xfrm>
          <a:prstGeom prst="rect">
            <a:avLst/>
          </a:prstGeom>
        </p:spPr>
      </p:pic>
      <p:pic>
        <p:nvPicPr>
          <p:cNvPr id="6" name="Picture 8" descr="http://www.biodiversityireland.ie/wordpress/wp-content/themes/bio-diversity-data-centre/assets/img/biodiversity-logo.png">
            <a:extLst>
              <a:ext uri="{FF2B5EF4-FFF2-40B4-BE49-F238E27FC236}">
                <a16:creationId xmlns:a16="http://schemas.microsoft.com/office/drawing/2014/main" id="{DEF1E568-8187-4499-BDA8-896F5E7622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4706" y="136525"/>
            <a:ext cx="1110162" cy="66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0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532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71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DBB7-1BC5-4FB8-B29C-2612B7153BAA}" type="datetimeFigureOut">
              <a:rPr lang="en-IE" smtClean="0"/>
              <a:t>11/05/2021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DA96E-0F1B-424E-9D99-4C76BAC8571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95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25CD5D-3A23-43F1-84EF-B3E9766A96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504" y="5325194"/>
            <a:ext cx="2492194" cy="1478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3AD157-EE06-43CB-98F5-DE03688F6825}"/>
              </a:ext>
            </a:extLst>
          </p:cNvPr>
          <p:cNvSpPr txBox="1"/>
          <p:nvPr/>
        </p:nvSpPr>
        <p:spPr>
          <a:xfrm>
            <a:off x="4189564" y="5326160"/>
            <a:ext cx="30866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800" dirty="0"/>
              <a:t>Dr. Liam Lysaght</a:t>
            </a:r>
          </a:p>
          <a:p>
            <a:pPr algn="ctr"/>
            <a:r>
              <a:rPr lang="en-IE" dirty="0"/>
              <a:t>Centre Director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7B6892-5CC6-4023-AD2C-65E81CF82892}"/>
              </a:ext>
            </a:extLst>
          </p:cNvPr>
          <p:cNvGrpSpPr/>
          <p:nvPr/>
        </p:nvGrpSpPr>
        <p:grpSpPr>
          <a:xfrm>
            <a:off x="-109590" y="-18721"/>
            <a:ext cx="5293127" cy="5223778"/>
            <a:chOff x="-93572" y="0"/>
            <a:chExt cx="5293127" cy="522377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D3B18BF-2B77-4618-B82D-4A9146F25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95" t="33536" r="20676"/>
            <a:stretch/>
          </p:blipFill>
          <p:spPr>
            <a:xfrm>
              <a:off x="0" y="0"/>
              <a:ext cx="4095482" cy="4151784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5AB23B7-6E6A-4798-BA2F-6574A4C670AB}"/>
                </a:ext>
              </a:extLst>
            </p:cNvPr>
            <p:cNvGrpSpPr/>
            <p:nvPr/>
          </p:nvGrpSpPr>
          <p:grpSpPr>
            <a:xfrm>
              <a:off x="-93572" y="0"/>
              <a:ext cx="5293127" cy="5223778"/>
              <a:chOff x="-93572" y="0"/>
              <a:chExt cx="5293127" cy="522377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E1EAA0-2E4F-4E94-A602-69C0419FF7BC}"/>
                  </a:ext>
                </a:extLst>
              </p:cNvPr>
              <p:cNvSpPr/>
              <p:nvPr/>
            </p:nvSpPr>
            <p:spPr>
              <a:xfrm>
                <a:off x="3035121" y="0"/>
                <a:ext cx="2110316" cy="4990454"/>
              </a:xfrm>
              <a:prstGeom prst="rect">
                <a:avLst/>
              </a:prstGeom>
              <a:gradFill>
                <a:gsLst>
                  <a:gs pos="46000">
                    <a:srgbClr val="FFFFFF">
                      <a:alpha val="99000"/>
                    </a:srgbClr>
                  </a:gs>
                  <a:gs pos="23000">
                    <a:srgbClr val="FFFFFF">
                      <a:alpha val="40000"/>
                    </a:srgbClr>
                  </a:gs>
                  <a:gs pos="0">
                    <a:schemeClr val="bg1">
                      <a:alpha val="1000"/>
                    </a:schemeClr>
                  </a:gs>
                  <a:gs pos="100000">
                    <a:schemeClr val="bg1">
                      <a:alpha val="76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434DDA-100B-453D-BA3E-B2A599F9AC5A}"/>
                  </a:ext>
                </a:extLst>
              </p:cNvPr>
              <p:cNvSpPr/>
              <p:nvPr/>
            </p:nvSpPr>
            <p:spPr>
              <a:xfrm rot="5400000">
                <a:off x="1346497" y="1673393"/>
                <a:ext cx="2110316" cy="4990454"/>
              </a:xfrm>
              <a:prstGeom prst="rect">
                <a:avLst/>
              </a:prstGeom>
              <a:gradFill>
                <a:gsLst>
                  <a:gs pos="46000">
                    <a:srgbClr val="FFFFFF">
                      <a:alpha val="99000"/>
                    </a:srgbClr>
                  </a:gs>
                  <a:gs pos="23000">
                    <a:srgbClr val="FFFFFF">
                      <a:alpha val="40000"/>
                    </a:srgbClr>
                  </a:gs>
                  <a:gs pos="0">
                    <a:schemeClr val="bg1">
                      <a:alpha val="1000"/>
                    </a:schemeClr>
                  </a:gs>
                  <a:gs pos="100000">
                    <a:schemeClr val="bg1">
                      <a:alpha val="76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1B7A8CC-4D6E-4904-A568-485E399A0C3A}"/>
                  </a:ext>
                </a:extLst>
              </p:cNvPr>
              <p:cNvSpPr/>
              <p:nvPr/>
            </p:nvSpPr>
            <p:spPr>
              <a:xfrm rot="3015479">
                <a:off x="1649170" y="1152213"/>
                <a:ext cx="2110316" cy="4990454"/>
              </a:xfrm>
              <a:prstGeom prst="rect">
                <a:avLst/>
              </a:prstGeom>
              <a:gradFill>
                <a:gsLst>
                  <a:gs pos="46000">
                    <a:srgbClr val="FFFFFF">
                      <a:alpha val="99000"/>
                    </a:srgbClr>
                  </a:gs>
                  <a:gs pos="23000">
                    <a:srgbClr val="FFFFFF">
                      <a:alpha val="40000"/>
                    </a:srgbClr>
                  </a:gs>
                  <a:gs pos="0">
                    <a:schemeClr val="bg1">
                      <a:alpha val="1000"/>
                    </a:schemeClr>
                  </a:gs>
                  <a:gs pos="100000">
                    <a:schemeClr val="bg1">
                      <a:alpha val="76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D225C6D-518B-4679-B114-8D0F6E03C6A3}"/>
              </a:ext>
            </a:extLst>
          </p:cNvPr>
          <p:cNvSpPr txBox="1"/>
          <p:nvPr/>
        </p:nvSpPr>
        <p:spPr>
          <a:xfrm>
            <a:off x="1731047" y="2526778"/>
            <a:ext cx="8950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4000" dirty="0"/>
              <a:t>Biodiversity data infrastructure – </a:t>
            </a:r>
          </a:p>
          <a:p>
            <a:pPr algn="r"/>
            <a:r>
              <a:rPr lang="en-IE" sz="4000" dirty="0"/>
              <a:t>National Biodiversity Data Centre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3EE8C-2960-4071-8C0C-8DEFDF25F9AA}"/>
              </a:ext>
            </a:extLst>
          </p:cNvPr>
          <p:cNvSpPr/>
          <p:nvPr/>
        </p:nvSpPr>
        <p:spPr>
          <a:xfrm>
            <a:off x="10168757" y="73392"/>
            <a:ext cx="1805907" cy="1852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48E08F8-3ED6-46BB-ADE2-3D7C4AD5E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307" y="4230483"/>
            <a:ext cx="7041488" cy="2110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E" sz="3200" dirty="0"/>
              <a:t>Tuesday, 11</a:t>
            </a:r>
            <a:r>
              <a:rPr lang="en-IE" sz="3200" baseline="30000" dirty="0"/>
              <a:t>th</a:t>
            </a:r>
            <a:r>
              <a:rPr lang="en-IE" sz="3200" dirty="0"/>
              <a:t> May, 2021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2699B4F-F0E0-487D-AE5A-B5EB0A4A6B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01" y="94551"/>
            <a:ext cx="4659690" cy="23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3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D7D9-522D-4191-86B4-AD38C21D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57" y="89285"/>
            <a:ext cx="9850280" cy="1325563"/>
          </a:xfrm>
        </p:spPr>
        <p:txBody>
          <a:bodyPr/>
          <a:lstStyle/>
          <a:p>
            <a:r>
              <a:rPr lang="en-IE" b="1" dirty="0"/>
              <a:t>Sectoral assessment at outset 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17" name="Picture 8" descr="http://www.biodiversityireland.ie/wordpress/wp-content/themes/bio-diversity-data-centre/assets/img/biodiversity-logo.png">
            <a:extLst>
              <a:ext uri="{FF2B5EF4-FFF2-40B4-BE49-F238E27FC236}">
                <a16:creationId xmlns:a16="http://schemas.microsoft.com/office/drawing/2014/main" id="{28D04C8E-3B00-4A63-905E-92C535BD9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759" y="190005"/>
            <a:ext cx="1707352" cy="102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89C04C-A973-461D-90EA-0E492D040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59" y="1269959"/>
            <a:ext cx="1619888" cy="621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A0458E-9914-479E-A275-1E99F90BFF16}"/>
              </a:ext>
            </a:extLst>
          </p:cNvPr>
          <p:cNvSpPr txBox="1"/>
          <p:nvPr/>
        </p:nvSpPr>
        <p:spPr>
          <a:xfrm>
            <a:off x="654348" y="1414848"/>
            <a:ext cx="64289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Inability to answer basic questions: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What biodiversity do we have?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How is it distributed?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How is it changing?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Needs for availability of data not met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51E06-FF94-4AB3-8CFF-3DA94BC907E3}"/>
              </a:ext>
            </a:extLst>
          </p:cNvPr>
          <p:cNvSpPr txBox="1"/>
          <p:nvPr/>
        </p:nvSpPr>
        <p:spPr>
          <a:xfrm>
            <a:off x="6421371" y="1414848"/>
            <a:ext cx="55397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Reasons: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No centralised system for management of Ireland’s biodiversity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Data was dispersed across various individuals, projects and organisations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No common standards, tools or ways to share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6DF7B-93AF-49BB-ABD5-F016BEB42FDA}"/>
              </a:ext>
            </a:extLst>
          </p:cNvPr>
          <p:cNvSpPr txBox="1"/>
          <p:nvPr/>
        </p:nvSpPr>
        <p:spPr>
          <a:xfrm>
            <a:off x="654348" y="4803211"/>
            <a:ext cx="9697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Context: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Many organisations, but no data sharing or coordination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No dedicated voice to promote biodiversity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No clear infrastructure for coordination and collation of biodiversity data</a:t>
            </a:r>
          </a:p>
        </p:txBody>
      </p:sp>
    </p:spTree>
    <p:extLst>
      <p:ext uri="{BB962C8B-B14F-4D97-AF65-F5344CB8AC3E}">
        <p14:creationId xmlns:p14="http://schemas.microsoft.com/office/powerpoint/2010/main" val="296210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" r="4222"/>
          <a:stretch/>
        </p:blipFill>
        <p:spPr>
          <a:xfrm>
            <a:off x="216921" y="872963"/>
            <a:ext cx="5620242" cy="57871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858189-1BBD-4129-94F0-446846AD2FAE}"/>
              </a:ext>
            </a:extLst>
          </p:cNvPr>
          <p:cNvSpPr txBox="1">
            <a:spLocks/>
          </p:cNvSpPr>
          <p:nvPr/>
        </p:nvSpPr>
        <p:spPr>
          <a:xfrm>
            <a:off x="1907796" y="197865"/>
            <a:ext cx="8894085" cy="121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solidFill>
                  <a:schemeClr val="tx1"/>
                </a:solidFill>
              </a:rPr>
              <a:t>Bioinformatics Infrastructure</a:t>
            </a:r>
            <a:br>
              <a:rPr lang="en-IE" b="1" dirty="0">
                <a:solidFill>
                  <a:schemeClr val="tx1"/>
                </a:solidFill>
              </a:rPr>
            </a:b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729C09-DFBF-45A5-A499-F34A62CAC781}"/>
              </a:ext>
            </a:extLst>
          </p:cNvPr>
          <p:cNvSpPr txBox="1"/>
          <p:nvPr/>
        </p:nvSpPr>
        <p:spPr>
          <a:xfrm>
            <a:off x="6354838" y="1228397"/>
            <a:ext cx="58371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Seven objectives of our Strategic Plan:</a:t>
            </a:r>
          </a:p>
          <a:p>
            <a:endParaRPr lang="en-I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Mobilise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Track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Inform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Develop strategic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International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Communicating the value of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800" dirty="0"/>
              <a:t>Strengthen the recording base</a:t>
            </a:r>
          </a:p>
        </p:txBody>
      </p:sp>
    </p:spTree>
    <p:extLst>
      <p:ext uri="{BB962C8B-B14F-4D97-AF65-F5344CB8AC3E}">
        <p14:creationId xmlns:p14="http://schemas.microsoft.com/office/powerpoint/2010/main" val="34502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9EAF2-FDC7-4B65-BE04-F2B38B4BB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04"/>
          <a:stretch/>
        </p:blipFill>
        <p:spPr>
          <a:xfrm>
            <a:off x="874001" y="1562342"/>
            <a:ext cx="10223863" cy="529565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B5C7A62-D23F-47E9-A0BC-69B7FE51B236}"/>
              </a:ext>
            </a:extLst>
          </p:cNvPr>
          <p:cNvSpPr txBox="1">
            <a:spLocks/>
          </p:cNvSpPr>
          <p:nvPr/>
        </p:nvSpPr>
        <p:spPr>
          <a:xfrm>
            <a:off x="1458709" y="187459"/>
            <a:ext cx="9457508" cy="800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3600" b="1" dirty="0"/>
              <a:t>Bioinformatics Infrastructure:   Biodiversity Maps</a:t>
            </a:r>
          </a:p>
        </p:txBody>
      </p:sp>
      <p:pic>
        <p:nvPicPr>
          <p:cNvPr id="5" name="Picture 2" descr="Empty map with multicolored pin pointers Free Vector">
            <a:extLst>
              <a:ext uri="{FF2B5EF4-FFF2-40B4-BE49-F238E27FC236}">
                <a16:creationId xmlns:a16="http://schemas.microsoft.com/office/drawing/2014/main" id="{2C16FEDA-1372-472A-8A2B-39080DD36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2" r="6297" b="31073"/>
          <a:stretch/>
        </p:blipFill>
        <p:spPr bwMode="auto">
          <a:xfrm>
            <a:off x="3030723" y="1245651"/>
            <a:ext cx="1567857" cy="8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624AF7-9D36-4991-A543-5CAF6101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568" y="1836878"/>
            <a:ext cx="2018774" cy="540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C0141B-77FD-471E-9428-8D1597D2A909}"/>
              </a:ext>
            </a:extLst>
          </p:cNvPr>
          <p:cNvSpPr/>
          <p:nvPr/>
        </p:nvSpPr>
        <p:spPr>
          <a:xfrm>
            <a:off x="9110133" y="1941893"/>
            <a:ext cx="1286934" cy="329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6" name="Picture 8" descr="Data.Gov.IE">
            <a:extLst>
              <a:ext uri="{FF2B5EF4-FFF2-40B4-BE49-F238E27FC236}">
                <a16:creationId xmlns:a16="http://schemas.microsoft.com/office/drawing/2014/main" id="{8D029881-D8BB-45E3-82C8-D8EFF9217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133" y="1994530"/>
            <a:ext cx="1284998" cy="2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756159-B0DE-4FCA-9CC3-2355EE53323E}"/>
              </a:ext>
            </a:extLst>
          </p:cNvPr>
          <p:cNvCxnSpPr>
            <a:cxnSpLocks/>
          </p:cNvCxnSpPr>
          <p:nvPr/>
        </p:nvCxnSpPr>
        <p:spPr>
          <a:xfrm flipV="1">
            <a:off x="8435869" y="2224089"/>
            <a:ext cx="432177" cy="44835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BA84181-2DD6-4985-B0AC-162ECF9F05BB}"/>
              </a:ext>
            </a:extLst>
          </p:cNvPr>
          <p:cNvSpPr/>
          <p:nvPr/>
        </p:nvSpPr>
        <p:spPr>
          <a:xfrm>
            <a:off x="6187463" y="5053524"/>
            <a:ext cx="1252603" cy="122755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60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45127-2325-499D-9207-0D9ED198C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18" y="1354762"/>
            <a:ext cx="7020529" cy="43225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B9069F-A72F-46FC-8ED9-0CFC685F085E}"/>
              </a:ext>
            </a:extLst>
          </p:cNvPr>
          <p:cNvSpPr txBox="1"/>
          <p:nvPr/>
        </p:nvSpPr>
        <p:spPr>
          <a:xfrm>
            <a:off x="7968342" y="1366574"/>
            <a:ext cx="36576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Status at end 2020</a:t>
            </a:r>
          </a:p>
          <a:p>
            <a:endParaRPr lang="en-IE" dirty="0"/>
          </a:p>
          <a:p>
            <a:r>
              <a:rPr lang="en-IE" b="1" dirty="0"/>
              <a:t>4,405,547</a:t>
            </a:r>
            <a:r>
              <a:rPr lang="en-IE" dirty="0"/>
              <a:t>   occurrences</a:t>
            </a:r>
          </a:p>
          <a:p>
            <a:r>
              <a:rPr lang="en-IE" dirty="0">
                <a:solidFill>
                  <a:schemeClr val="accent4">
                    <a:lumMod val="75000"/>
                  </a:schemeClr>
                </a:solidFill>
              </a:rPr>
              <a:t>[1,111,385  open data (CC-BY)]</a:t>
            </a:r>
          </a:p>
          <a:p>
            <a:r>
              <a:rPr lang="en-IE" b="1" dirty="0"/>
              <a:t>16,832</a:t>
            </a:r>
            <a:r>
              <a:rPr lang="en-IE" dirty="0"/>
              <a:t>         species </a:t>
            </a:r>
          </a:p>
          <a:p>
            <a:r>
              <a:rPr lang="en-IE" b="1" dirty="0"/>
              <a:t>160</a:t>
            </a:r>
            <a:r>
              <a:rPr lang="en-IE" dirty="0"/>
              <a:t>              datasets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B42315-B2F8-4737-AF1E-3534D1EBE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8055" y="3346100"/>
            <a:ext cx="4500015" cy="228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5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638" y="1604963"/>
            <a:ext cx="3752850" cy="2032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NPWS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EPA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Dept. of Agriculture, Food &amp; Marine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Inland Fisheries Ireland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National Museum of Ireland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National Botanic Gardens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Sea-Fisheries Protection Authority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7638" y="4708525"/>
            <a:ext cx="3752850" cy="17541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Bat Conservation Ireland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Irish Whale and Dolphin Group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Birdwatch Ireland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Irish Peatland Conservation Council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Tree Council of Ireland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Irish Federation of Sea Anglers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5113" y="1604963"/>
            <a:ext cx="3908954" cy="203132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Trinity College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University College Dublin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NUI Galway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Irish Biogeographical Society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>
                <a:latin typeface="+mn-lt"/>
              </a:rPr>
              <a:t>CreBeo</a:t>
            </a:r>
            <a:r>
              <a:rPr lang="en-IE" dirty="0">
                <a:latin typeface="+mn-lt"/>
              </a:rPr>
              <a:t> Earthworm dataset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>
                <a:latin typeface="+mn-lt"/>
              </a:rPr>
              <a:t>BioMar</a:t>
            </a:r>
            <a:r>
              <a:rPr lang="en-IE" dirty="0">
                <a:latin typeface="+mn-lt"/>
              </a:rPr>
              <a:t> Marine Survey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 err="1"/>
              <a:t>ObServe</a:t>
            </a:r>
            <a:r>
              <a:rPr lang="en-IE" dirty="0"/>
              <a:t> Acoustic Surveys for Cetaceans</a:t>
            </a:r>
            <a:endParaRPr lang="en-IE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5113" y="4708525"/>
            <a:ext cx="3752850" cy="175418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Botanical Society of Britain &amp; Ireland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British Bryological Society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British Mycological Society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Balfour Browne Club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Joint Nature Conservation Committee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>
                <a:latin typeface="+mn-lt"/>
              </a:rPr>
              <a:t>UK Biological Records Centre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417638" y="305485"/>
            <a:ext cx="8809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3600" b="1" dirty="0">
                <a:latin typeface="+mj-lt"/>
              </a:rPr>
              <a:t>Uses and users of this shared-service</a:t>
            </a:r>
            <a:endParaRPr lang="en-IE" altLang="en-US" sz="3600" dirty="0">
              <a:latin typeface="+mj-lt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1417638" y="1084263"/>
            <a:ext cx="361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000" b="1" dirty="0"/>
              <a:t>State bodies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417638" y="4271963"/>
            <a:ext cx="361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000" b="1"/>
              <a:t>NGOs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6555846" y="1100138"/>
            <a:ext cx="361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000" b="1" dirty="0"/>
              <a:t>Research Community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6615113" y="4270375"/>
            <a:ext cx="3611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E" altLang="en-US" sz="2000" b="1"/>
              <a:t>British-based organisations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37" y="0"/>
            <a:ext cx="2204663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1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E682CBC-D8AD-40A3-A382-F95588F33714}"/>
              </a:ext>
            </a:extLst>
          </p:cNvPr>
          <p:cNvSpPr/>
          <p:nvPr/>
        </p:nvSpPr>
        <p:spPr>
          <a:xfrm>
            <a:off x="10168757" y="73392"/>
            <a:ext cx="1805907" cy="1852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6F930-5F30-487C-97B6-EAF388C4C75B}"/>
              </a:ext>
            </a:extLst>
          </p:cNvPr>
          <p:cNvSpPr/>
          <p:nvPr/>
        </p:nvSpPr>
        <p:spPr>
          <a:xfrm>
            <a:off x="127221" y="238539"/>
            <a:ext cx="1637969" cy="1852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0C67AD-7D77-40D5-80D6-0D5853F30CF4}"/>
              </a:ext>
            </a:extLst>
          </p:cNvPr>
          <p:cNvSpPr txBox="1"/>
          <p:nvPr/>
        </p:nvSpPr>
        <p:spPr>
          <a:xfrm>
            <a:off x="127221" y="1164638"/>
            <a:ext cx="577882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The vision: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National platform for digital biodiversity data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Dedicated data curation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Portal for publishing and dissemination of biodiversity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Resource for decision-making &amp;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Common standards &amp; licences, promoting open and reuse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dirty="0"/>
              <a:t>State investment – predicated on principle of being offered as shared service to partners to deliver added value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03F04A8-F7B0-4AF9-8CCD-FF51B93B2CD0}"/>
              </a:ext>
            </a:extLst>
          </p:cNvPr>
          <p:cNvSpPr txBox="1"/>
          <p:nvPr/>
        </p:nvSpPr>
        <p:spPr>
          <a:xfrm>
            <a:off x="6207214" y="1297859"/>
            <a:ext cx="59522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The challenge: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Need to promote benefits of open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Was initially well funded, but continued investment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Need consensus around national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Has not reached its potential as a national infrastructure to deliver data, in the format required, for decision-making and research purposes.</a:t>
            </a:r>
          </a:p>
        </p:txBody>
      </p:sp>
      <p:pic>
        <p:nvPicPr>
          <p:cNvPr id="32" name="Picture 8" descr="http://www.biodiversityireland.ie/wordpress/wp-content/themes/bio-diversity-data-centre/assets/img/biodiversity-logo.png">
            <a:extLst>
              <a:ext uri="{FF2B5EF4-FFF2-40B4-BE49-F238E27FC236}">
                <a16:creationId xmlns:a16="http://schemas.microsoft.com/office/drawing/2014/main" id="{F42A9604-1529-4FE0-9300-54544741B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090" y="13302"/>
            <a:ext cx="2349910" cy="14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D230B61-018E-462A-B08F-D107973D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575" y="87965"/>
            <a:ext cx="7228753" cy="1209894"/>
          </a:xfrm>
        </p:spPr>
        <p:txBody>
          <a:bodyPr/>
          <a:lstStyle/>
          <a:p>
            <a:r>
              <a:rPr lang="en-IE" b="1" dirty="0"/>
              <a:t>Biodiversity data infrastructure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618F0-E94A-4079-9E1C-D2EEAD81AFB4}"/>
              </a:ext>
            </a:extLst>
          </p:cNvPr>
          <p:cNvSpPr txBox="1"/>
          <p:nvPr/>
        </p:nvSpPr>
        <p:spPr>
          <a:xfrm>
            <a:off x="1672057" y="5959347"/>
            <a:ext cx="10180966" cy="70788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chemeClr val="accent4">
                    <a:lumMod val="75000"/>
                  </a:schemeClr>
                </a:solidFill>
              </a:rPr>
              <a:t>National Biodiversity Data Centre’s bioinformatics infrastructure is still the best starting point for meeting the data needs to inform biodiversity conservation and its related policy needs.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DDD26-065C-482C-AAEF-9C296AFF7123}"/>
              </a:ext>
            </a:extLst>
          </p:cNvPr>
          <p:cNvSpPr txBox="1"/>
          <p:nvPr/>
        </p:nvSpPr>
        <p:spPr>
          <a:xfrm>
            <a:off x="659645" y="6026280"/>
            <a:ext cx="1764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accent4">
                    <a:lumMod val="75000"/>
                  </a:schemeClr>
                </a:solidFill>
              </a:rPr>
              <a:t>But:</a:t>
            </a:r>
          </a:p>
        </p:txBody>
      </p:sp>
    </p:spTree>
    <p:extLst>
      <p:ext uri="{BB962C8B-B14F-4D97-AF65-F5344CB8AC3E}">
        <p14:creationId xmlns:p14="http://schemas.microsoft.com/office/powerpoint/2010/main" val="357016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0" grpId="0"/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4451</TotalTime>
  <Words>406</Words>
  <Application>Microsoft Office PowerPoint</Application>
  <PresentationFormat>Widescreen</PresentationFormat>
  <Paragraphs>84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Sectoral assessment at outset </vt:lpstr>
      <vt:lpstr>PowerPoint Presentation</vt:lpstr>
      <vt:lpstr>PowerPoint Presentation</vt:lpstr>
      <vt:lpstr>PowerPoint Presentation</vt:lpstr>
      <vt:lpstr>PowerPoint Presentation</vt:lpstr>
      <vt:lpstr>Biodiversity data infrastructure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Vivienne KELLY</dc:creator>
  <cp:lastModifiedBy>Liam Lysaght</cp:lastModifiedBy>
  <cp:revision>164</cp:revision>
  <dcterms:created xsi:type="dcterms:W3CDTF">2018-07-19T09:44:22Z</dcterms:created>
  <dcterms:modified xsi:type="dcterms:W3CDTF">2021-05-11T11:00:15Z</dcterms:modified>
</cp:coreProperties>
</file>