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3"/>
  </p:notesMasterIdLst>
  <p:sldIdLst>
    <p:sldId id="256" r:id="rId2"/>
    <p:sldId id="257" r:id="rId3"/>
    <p:sldId id="258" r:id="rId4"/>
    <p:sldId id="259" r:id="rId5"/>
    <p:sldId id="260" r:id="rId6"/>
    <p:sldId id="262" r:id="rId7"/>
    <p:sldId id="261" r:id="rId8"/>
    <p:sldId id="263" r:id="rId9"/>
    <p:sldId id="264" r:id="rId10"/>
    <p:sldId id="266" r:id="rId11"/>
    <p:sldId id="265"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F0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408"/>
    <p:restoredTop sz="68954"/>
  </p:normalViewPr>
  <p:slideViewPr>
    <p:cSldViewPr snapToGrid="0" snapToObjects="1">
      <p:cViewPr varScale="1">
        <p:scale>
          <a:sx n="66" d="100"/>
          <a:sy n="66" d="100"/>
        </p:scale>
        <p:origin x="256"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42EC9B-FCD4-9946-803A-5716D202514E}" type="datetimeFigureOut">
              <a:rPr lang="en-US" smtClean="0"/>
              <a:t>5/10/21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379E846-7D10-4646-A4A9-FEEAB0D47799}" type="slidenum">
              <a:rPr lang="en-US" smtClean="0"/>
              <a:t>‹#›</a:t>
            </a:fld>
            <a:endParaRPr lang="en-US"/>
          </a:p>
        </p:txBody>
      </p:sp>
    </p:spTree>
    <p:extLst>
      <p:ext uri="{BB962C8B-B14F-4D97-AF65-F5344CB8AC3E}">
        <p14:creationId xmlns:p14="http://schemas.microsoft.com/office/powerpoint/2010/main" val="14978638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sz="1200" b="0" i="1" u="none" strike="noStrike" kern="1200" dirty="0">
                <a:solidFill>
                  <a:schemeClr val="tx1"/>
                </a:solidFill>
                <a:effectLst/>
                <a:latin typeface="+mn-lt"/>
                <a:ea typeface="+mn-ea"/>
                <a:cs typeface="+mn-cs"/>
              </a:rPr>
              <a:t>10 mins</a:t>
            </a:r>
          </a:p>
          <a:p>
            <a:endParaRPr lang="en-IE" sz="1200" b="0" i="1" u="none" strike="noStrike" kern="1200" dirty="0">
              <a:solidFill>
                <a:schemeClr val="tx1"/>
              </a:solidFill>
              <a:effectLst/>
              <a:latin typeface="+mn-lt"/>
              <a:ea typeface="+mn-ea"/>
              <a:cs typeface="+mn-cs"/>
            </a:endParaRPr>
          </a:p>
          <a:p>
            <a:r>
              <a:rPr lang="en-IE" sz="1200" b="0" i="1" u="none" strike="noStrike" kern="1200" dirty="0">
                <a:solidFill>
                  <a:schemeClr val="tx1"/>
                </a:solidFill>
                <a:effectLst/>
                <a:latin typeface="+mn-lt"/>
                <a:ea typeface="+mn-ea"/>
                <a:cs typeface="+mn-cs"/>
              </a:rPr>
              <a:t>Data workflows – optimising data delivery at the start of the pipeline so it can be put together and re-used in many ways. I have lots of experience in using other people’s data and making sure that the data products we derive from freely available data are reproducible and add value and that these derived data-sets are in turn made available in usable ways. On this theme there are a couple of sub-themes: the intensive nature of data collection in ecology, sometimes hours/days/months/years of observation or experimentation go into the collection of relatively few data points. How do we ensure that the full value of these intensive data are available to be used beyond the lifetime of that project? – are there ways in which we could collect data that would make collation and comparability between projects possible/easier? “Team science”, the collection of data by many scientists, often globally, that is used to answer a particular question/hypothesis. Are there structures that incentivise collaborative data collection and analysis?</a:t>
            </a:r>
            <a:endParaRPr lang="en-US" dirty="0"/>
          </a:p>
        </p:txBody>
      </p:sp>
      <p:sp>
        <p:nvSpPr>
          <p:cNvPr id="4" name="Slide Number Placeholder 3"/>
          <p:cNvSpPr>
            <a:spLocks noGrp="1"/>
          </p:cNvSpPr>
          <p:nvPr>
            <p:ph type="sldNum" sz="quarter" idx="5"/>
          </p:nvPr>
        </p:nvSpPr>
        <p:spPr/>
        <p:txBody>
          <a:bodyPr/>
          <a:lstStyle/>
          <a:p>
            <a:fld id="{2379E846-7D10-4646-A4A9-FEEAB0D47799}" type="slidenum">
              <a:rPr lang="en-US" smtClean="0"/>
              <a:t>1</a:t>
            </a:fld>
            <a:endParaRPr lang="en-US"/>
          </a:p>
        </p:txBody>
      </p:sp>
    </p:spTree>
    <p:extLst>
      <p:ext uri="{BB962C8B-B14F-4D97-AF65-F5344CB8AC3E}">
        <p14:creationId xmlns:p14="http://schemas.microsoft.com/office/powerpoint/2010/main" val="31806806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Data are often: </a:t>
            </a:r>
          </a:p>
          <a:p>
            <a:endParaRPr lang="en-US" dirty="0"/>
          </a:p>
          <a:p>
            <a:r>
              <a:rPr lang="en-US" dirty="0"/>
              <a:t>Expensive to collect (time, resources, people)</a:t>
            </a:r>
          </a:p>
          <a:p>
            <a:r>
              <a:rPr lang="en-US" dirty="0"/>
              <a:t>Unique</a:t>
            </a:r>
          </a:p>
          <a:p>
            <a:r>
              <a:rPr lang="en-US" dirty="0"/>
              <a:t>Context dependent</a:t>
            </a:r>
          </a:p>
          <a:p>
            <a:r>
              <a:rPr lang="en-US" dirty="0"/>
              <a:t>Part of a complex system of dependencies</a:t>
            </a:r>
          </a:p>
          <a:p>
            <a:endParaRPr lang="en-US" dirty="0"/>
          </a:p>
          <a:p>
            <a:r>
              <a:rPr lang="en-US" dirty="0"/>
              <a:t>Future you will be pleased!</a:t>
            </a:r>
          </a:p>
          <a:p>
            <a:endParaRPr lang="en-US" dirty="0"/>
          </a:p>
        </p:txBody>
      </p:sp>
      <p:sp>
        <p:nvSpPr>
          <p:cNvPr id="4" name="Slide Number Placeholder 3"/>
          <p:cNvSpPr>
            <a:spLocks noGrp="1"/>
          </p:cNvSpPr>
          <p:nvPr>
            <p:ph type="sldNum" sz="quarter" idx="5"/>
          </p:nvPr>
        </p:nvSpPr>
        <p:spPr/>
        <p:txBody>
          <a:bodyPr/>
          <a:lstStyle/>
          <a:p>
            <a:fld id="{2379E846-7D10-4646-A4A9-FEEAB0D47799}" type="slidenum">
              <a:rPr lang="en-US" smtClean="0"/>
              <a:t>2</a:t>
            </a:fld>
            <a:endParaRPr lang="en-US"/>
          </a:p>
        </p:txBody>
      </p:sp>
    </p:spTree>
    <p:extLst>
      <p:ext uri="{BB962C8B-B14F-4D97-AF65-F5344CB8AC3E}">
        <p14:creationId xmlns:p14="http://schemas.microsoft.com/office/powerpoint/2010/main" val="32257584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Team Science – </a:t>
            </a:r>
            <a:r>
              <a:rPr lang="en-US" dirty="0" err="1"/>
              <a:t>NutNet</a:t>
            </a:r>
            <a:r>
              <a:rPr lang="en-US" dirty="0"/>
              <a:t> &amp; </a:t>
            </a:r>
            <a:r>
              <a:rPr lang="en-US" dirty="0" err="1"/>
              <a:t>Plantpopnet</a:t>
            </a:r>
            <a:r>
              <a:rPr lang="en-US" dirty="0"/>
              <a:t> – targeted data collection across tens of researchers, globally distributed</a:t>
            </a:r>
          </a:p>
          <a:p>
            <a:r>
              <a:rPr lang="en-US" dirty="0"/>
              <a:t>COMADRE &amp; COMPADRE – collation &amp; curation of data from the literature and making it discoverable, available</a:t>
            </a:r>
          </a:p>
        </p:txBody>
      </p:sp>
      <p:sp>
        <p:nvSpPr>
          <p:cNvPr id="4" name="Slide Number Placeholder 3"/>
          <p:cNvSpPr>
            <a:spLocks noGrp="1"/>
          </p:cNvSpPr>
          <p:nvPr>
            <p:ph type="sldNum" sz="quarter" idx="5"/>
          </p:nvPr>
        </p:nvSpPr>
        <p:spPr/>
        <p:txBody>
          <a:bodyPr/>
          <a:lstStyle/>
          <a:p>
            <a:fld id="{2379E846-7D10-4646-A4A9-FEEAB0D47799}" type="slidenum">
              <a:rPr lang="en-US" smtClean="0"/>
              <a:t>3</a:t>
            </a:fld>
            <a:endParaRPr lang="en-US"/>
          </a:p>
        </p:txBody>
      </p:sp>
    </p:spTree>
    <p:extLst>
      <p:ext uri="{BB962C8B-B14F-4D97-AF65-F5344CB8AC3E}">
        <p14:creationId xmlns:p14="http://schemas.microsoft.com/office/powerpoint/2010/main" val="21939852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Licenses are important</a:t>
            </a:r>
          </a:p>
        </p:txBody>
      </p:sp>
      <p:sp>
        <p:nvSpPr>
          <p:cNvPr id="4" name="Slide Number Placeholder 3"/>
          <p:cNvSpPr>
            <a:spLocks noGrp="1"/>
          </p:cNvSpPr>
          <p:nvPr>
            <p:ph type="sldNum" sz="quarter" idx="5"/>
          </p:nvPr>
        </p:nvSpPr>
        <p:spPr/>
        <p:txBody>
          <a:bodyPr/>
          <a:lstStyle/>
          <a:p>
            <a:fld id="{2379E846-7D10-4646-A4A9-FEEAB0D47799}" type="slidenum">
              <a:rPr lang="en-US" smtClean="0"/>
              <a:t>9</a:t>
            </a:fld>
            <a:endParaRPr lang="en-US"/>
          </a:p>
        </p:txBody>
      </p:sp>
    </p:spTree>
    <p:extLst>
      <p:ext uri="{BB962C8B-B14F-4D97-AF65-F5344CB8AC3E}">
        <p14:creationId xmlns:p14="http://schemas.microsoft.com/office/powerpoint/2010/main" val="28782636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319B9A-E687-504A-86A9-FDE42F990ADE}"/>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DF797AC4-E967-F448-8278-68CFA86F3BF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087E2C1D-C74A-D94D-B816-EE88F10DDA93}"/>
              </a:ext>
            </a:extLst>
          </p:cNvPr>
          <p:cNvSpPr>
            <a:spLocks noGrp="1"/>
          </p:cNvSpPr>
          <p:nvPr>
            <p:ph type="dt" sz="half" idx="10"/>
          </p:nvPr>
        </p:nvSpPr>
        <p:spPr/>
        <p:txBody>
          <a:bodyPr/>
          <a:lstStyle/>
          <a:p>
            <a:fld id="{B5FA7957-C539-6C4B-88F6-039E4A102E27}" type="datetimeFigureOut">
              <a:rPr lang="en-US" smtClean="0"/>
              <a:t>5/10/21</a:t>
            </a:fld>
            <a:endParaRPr lang="en-US"/>
          </a:p>
        </p:txBody>
      </p:sp>
      <p:sp>
        <p:nvSpPr>
          <p:cNvPr id="5" name="Footer Placeholder 4">
            <a:extLst>
              <a:ext uri="{FF2B5EF4-FFF2-40B4-BE49-F238E27FC236}">
                <a16:creationId xmlns:a16="http://schemas.microsoft.com/office/drawing/2014/main" id="{47D5E960-E626-6544-B3CB-5625A82D89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E45B28-B72E-BD42-9EBB-FA5F6B0E2F87}"/>
              </a:ext>
            </a:extLst>
          </p:cNvPr>
          <p:cNvSpPr>
            <a:spLocks noGrp="1"/>
          </p:cNvSpPr>
          <p:nvPr>
            <p:ph type="sldNum" sz="quarter" idx="12"/>
          </p:nvPr>
        </p:nvSpPr>
        <p:spPr/>
        <p:txBody>
          <a:bodyPr/>
          <a:lstStyle/>
          <a:p>
            <a:fld id="{0D56C8C9-8A33-B041-A606-B8C603FE3371}" type="slidenum">
              <a:rPr lang="en-US" smtClean="0"/>
              <a:t>‹#›</a:t>
            </a:fld>
            <a:endParaRPr lang="en-US"/>
          </a:p>
        </p:txBody>
      </p:sp>
    </p:spTree>
    <p:extLst>
      <p:ext uri="{BB962C8B-B14F-4D97-AF65-F5344CB8AC3E}">
        <p14:creationId xmlns:p14="http://schemas.microsoft.com/office/powerpoint/2010/main" val="3602510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12ED3-D903-5F49-B450-0E83325BAAE4}"/>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090DAFDB-209A-DA43-BB10-D482BB4599A5}"/>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47B9AA65-9FFE-9A41-96F8-49A16D722A92}"/>
              </a:ext>
            </a:extLst>
          </p:cNvPr>
          <p:cNvSpPr>
            <a:spLocks noGrp="1"/>
          </p:cNvSpPr>
          <p:nvPr>
            <p:ph type="dt" sz="half" idx="10"/>
          </p:nvPr>
        </p:nvSpPr>
        <p:spPr/>
        <p:txBody>
          <a:bodyPr/>
          <a:lstStyle/>
          <a:p>
            <a:fld id="{B5FA7957-C539-6C4B-88F6-039E4A102E27}" type="datetimeFigureOut">
              <a:rPr lang="en-US" smtClean="0"/>
              <a:t>5/10/21</a:t>
            </a:fld>
            <a:endParaRPr lang="en-US"/>
          </a:p>
        </p:txBody>
      </p:sp>
      <p:sp>
        <p:nvSpPr>
          <p:cNvPr id="5" name="Footer Placeholder 4">
            <a:extLst>
              <a:ext uri="{FF2B5EF4-FFF2-40B4-BE49-F238E27FC236}">
                <a16:creationId xmlns:a16="http://schemas.microsoft.com/office/drawing/2014/main" id="{3C7FD604-357D-F940-883D-A14C899F87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FE0D44-4442-5744-A3A7-1AEC19C124CF}"/>
              </a:ext>
            </a:extLst>
          </p:cNvPr>
          <p:cNvSpPr>
            <a:spLocks noGrp="1"/>
          </p:cNvSpPr>
          <p:nvPr>
            <p:ph type="sldNum" sz="quarter" idx="12"/>
          </p:nvPr>
        </p:nvSpPr>
        <p:spPr/>
        <p:txBody>
          <a:bodyPr/>
          <a:lstStyle/>
          <a:p>
            <a:fld id="{0D56C8C9-8A33-B041-A606-B8C603FE3371}" type="slidenum">
              <a:rPr lang="en-US" smtClean="0"/>
              <a:t>‹#›</a:t>
            </a:fld>
            <a:endParaRPr lang="en-US"/>
          </a:p>
        </p:txBody>
      </p:sp>
    </p:spTree>
    <p:extLst>
      <p:ext uri="{BB962C8B-B14F-4D97-AF65-F5344CB8AC3E}">
        <p14:creationId xmlns:p14="http://schemas.microsoft.com/office/powerpoint/2010/main" val="26366133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9936DC6-F5B6-3F4F-AC92-D2523B28258B}"/>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48165021-58C9-AD42-A058-07AD3FD2A0D5}"/>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18E3AF34-7027-D24D-B21D-5594CB898EEC}"/>
              </a:ext>
            </a:extLst>
          </p:cNvPr>
          <p:cNvSpPr>
            <a:spLocks noGrp="1"/>
          </p:cNvSpPr>
          <p:nvPr>
            <p:ph type="dt" sz="half" idx="10"/>
          </p:nvPr>
        </p:nvSpPr>
        <p:spPr/>
        <p:txBody>
          <a:bodyPr/>
          <a:lstStyle/>
          <a:p>
            <a:fld id="{B5FA7957-C539-6C4B-88F6-039E4A102E27}" type="datetimeFigureOut">
              <a:rPr lang="en-US" smtClean="0"/>
              <a:t>5/10/21</a:t>
            </a:fld>
            <a:endParaRPr lang="en-US"/>
          </a:p>
        </p:txBody>
      </p:sp>
      <p:sp>
        <p:nvSpPr>
          <p:cNvPr id="5" name="Footer Placeholder 4">
            <a:extLst>
              <a:ext uri="{FF2B5EF4-FFF2-40B4-BE49-F238E27FC236}">
                <a16:creationId xmlns:a16="http://schemas.microsoft.com/office/drawing/2014/main" id="{1EF81ECE-6FC1-B44D-87DA-3117D59FE27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AF7C47-B15D-6441-9566-494B7E46C2D6}"/>
              </a:ext>
            </a:extLst>
          </p:cNvPr>
          <p:cNvSpPr>
            <a:spLocks noGrp="1"/>
          </p:cNvSpPr>
          <p:nvPr>
            <p:ph type="sldNum" sz="quarter" idx="12"/>
          </p:nvPr>
        </p:nvSpPr>
        <p:spPr/>
        <p:txBody>
          <a:bodyPr/>
          <a:lstStyle/>
          <a:p>
            <a:fld id="{0D56C8C9-8A33-B041-A606-B8C603FE3371}" type="slidenum">
              <a:rPr lang="en-US" smtClean="0"/>
              <a:t>‹#›</a:t>
            </a:fld>
            <a:endParaRPr lang="en-US"/>
          </a:p>
        </p:txBody>
      </p:sp>
    </p:spTree>
    <p:extLst>
      <p:ext uri="{BB962C8B-B14F-4D97-AF65-F5344CB8AC3E}">
        <p14:creationId xmlns:p14="http://schemas.microsoft.com/office/powerpoint/2010/main" val="23705909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4F6BEC-26B3-AA47-A02C-F684C85F1014}"/>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E1A26A8B-DBD0-BB4B-9B5C-BF8C71786629}"/>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7C3B896-0165-6B40-82D5-1C6BF6AF2558}"/>
              </a:ext>
            </a:extLst>
          </p:cNvPr>
          <p:cNvSpPr>
            <a:spLocks noGrp="1"/>
          </p:cNvSpPr>
          <p:nvPr>
            <p:ph type="dt" sz="half" idx="10"/>
          </p:nvPr>
        </p:nvSpPr>
        <p:spPr/>
        <p:txBody>
          <a:bodyPr/>
          <a:lstStyle/>
          <a:p>
            <a:fld id="{B5FA7957-C539-6C4B-88F6-039E4A102E27}" type="datetimeFigureOut">
              <a:rPr lang="en-US" smtClean="0"/>
              <a:t>5/10/21</a:t>
            </a:fld>
            <a:endParaRPr lang="en-US"/>
          </a:p>
        </p:txBody>
      </p:sp>
      <p:sp>
        <p:nvSpPr>
          <p:cNvPr id="5" name="Footer Placeholder 4">
            <a:extLst>
              <a:ext uri="{FF2B5EF4-FFF2-40B4-BE49-F238E27FC236}">
                <a16:creationId xmlns:a16="http://schemas.microsoft.com/office/drawing/2014/main" id="{EEA88826-FCC6-0E46-8DB9-2C6EAB6887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7D4F46-3DB5-AC42-A319-44F42B4E23CB}"/>
              </a:ext>
            </a:extLst>
          </p:cNvPr>
          <p:cNvSpPr>
            <a:spLocks noGrp="1"/>
          </p:cNvSpPr>
          <p:nvPr>
            <p:ph type="sldNum" sz="quarter" idx="12"/>
          </p:nvPr>
        </p:nvSpPr>
        <p:spPr/>
        <p:txBody>
          <a:bodyPr/>
          <a:lstStyle/>
          <a:p>
            <a:fld id="{0D56C8C9-8A33-B041-A606-B8C603FE3371}" type="slidenum">
              <a:rPr lang="en-US" smtClean="0"/>
              <a:t>‹#›</a:t>
            </a:fld>
            <a:endParaRPr lang="en-US"/>
          </a:p>
        </p:txBody>
      </p:sp>
    </p:spTree>
    <p:extLst>
      <p:ext uri="{BB962C8B-B14F-4D97-AF65-F5344CB8AC3E}">
        <p14:creationId xmlns:p14="http://schemas.microsoft.com/office/powerpoint/2010/main" val="41991263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771E09-2900-484B-AD91-B790CD98A5A6}"/>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615C2B93-DC96-664E-B0DA-9965542560C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1BEFE7FC-9D88-2F44-BF1A-500F4A9330B1}"/>
              </a:ext>
            </a:extLst>
          </p:cNvPr>
          <p:cNvSpPr>
            <a:spLocks noGrp="1"/>
          </p:cNvSpPr>
          <p:nvPr>
            <p:ph type="dt" sz="half" idx="10"/>
          </p:nvPr>
        </p:nvSpPr>
        <p:spPr/>
        <p:txBody>
          <a:bodyPr/>
          <a:lstStyle/>
          <a:p>
            <a:fld id="{B5FA7957-C539-6C4B-88F6-039E4A102E27}" type="datetimeFigureOut">
              <a:rPr lang="en-US" smtClean="0"/>
              <a:t>5/10/21</a:t>
            </a:fld>
            <a:endParaRPr lang="en-US"/>
          </a:p>
        </p:txBody>
      </p:sp>
      <p:sp>
        <p:nvSpPr>
          <p:cNvPr id="5" name="Footer Placeholder 4">
            <a:extLst>
              <a:ext uri="{FF2B5EF4-FFF2-40B4-BE49-F238E27FC236}">
                <a16:creationId xmlns:a16="http://schemas.microsoft.com/office/drawing/2014/main" id="{69B8BEAD-CBDE-1949-8272-4C3E26B411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3DCE6D-8E6B-2D45-9481-603CB12F9216}"/>
              </a:ext>
            </a:extLst>
          </p:cNvPr>
          <p:cNvSpPr>
            <a:spLocks noGrp="1"/>
          </p:cNvSpPr>
          <p:nvPr>
            <p:ph type="sldNum" sz="quarter" idx="12"/>
          </p:nvPr>
        </p:nvSpPr>
        <p:spPr/>
        <p:txBody>
          <a:bodyPr/>
          <a:lstStyle/>
          <a:p>
            <a:fld id="{0D56C8C9-8A33-B041-A606-B8C603FE3371}" type="slidenum">
              <a:rPr lang="en-US" smtClean="0"/>
              <a:t>‹#›</a:t>
            </a:fld>
            <a:endParaRPr lang="en-US"/>
          </a:p>
        </p:txBody>
      </p:sp>
    </p:spTree>
    <p:extLst>
      <p:ext uri="{BB962C8B-B14F-4D97-AF65-F5344CB8AC3E}">
        <p14:creationId xmlns:p14="http://schemas.microsoft.com/office/powerpoint/2010/main" val="8993607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1D5DC4-6C0D-F44B-ADFA-78E902C11837}"/>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BCED5254-54FA-AC48-B30D-043EABEF0B98}"/>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D2741DB7-B9E1-2845-A29F-A24544AF6276}"/>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8547AA4C-C786-3E4C-A624-52D491098118}"/>
              </a:ext>
            </a:extLst>
          </p:cNvPr>
          <p:cNvSpPr>
            <a:spLocks noGrp="1"/>
          </p:cNvSpPr>
          <p:nvPr>
            <p:ph type="dt" sz="half" idx="10"/>
          </p:nvPr>
        </p:nvSpPr>
        <p:spPr/>
        <p:txBody>
          <a:bodyPr/>
          <a:lstStyle/>
          <a:p>
            <a:fld id="{B5FA7957-C539-6C4B-88F6-039E4A102E27}" type="datetimeFigureOut">
              <a:rPr lang="en-US" smtClean="0"/>
              <a:t>5/10/21</a:t>
            </a:fld>
            <a:endParaRPr lang="en-US"/>
          </a:p>
        </p:txBody>
      </p:sp>
      <p:sp>
        <p:nvSpPr>
          <p:cNvPr id="6" name="Footer Placeholder 5">
            <a:extLst>
              <a:ext uri="{FF2B5EF4-FFF2-40B4-BE49-F238E27FC236}">
                <a16:creationId xmlns:a16="http://schemas.microsoft.com/office/drawing/2014/main" id="{2AA223DD-EC19-7342-9A8E-5EFB23E4F2E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ED4B837-C5F4-0A4B-984F-F66DCA06D14A}"/>
              </a:ext>
            </a:extLst>
          </p:cNvPr>
          <p:cNvSpPr>
            <a:spLocks noGrp="1"/>
          </p:cNvSpPr>
          <p:nvPr>
            <p:ph type="sldNum" sz="quarter" idx="12"/>
          </p:nvPr>
        </p:nvSpPr>
        <p:spPr/>
        <p:txBody>
          <a:bodyPr/>
          <a:lstStyle/>
          <a:p>
            <a:fld id="{0D56C8C9-8A33-B041-A606-B8C603FE3371}" type="slidenum">
              <a:rPr lang="en-US" smtClean="0"/>
              <a:t>‹#›</a:t>
            </a:fld>
            <a:endParaRPr lang="en-US"/>
          </a:p>
        </p:txBody>
      </p:sp>
    </p:spTree>
    <p:extLst>
      <p:ext uri="{BB962C8B-B14F-4D97-AF65-F5344CB8AC3E}">
        <p14:creationId xmlns:p14="http://schemas.microsoft.com/office/powerpoint/2010/main" val="7571414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BD5C1D-0F45-1645-B751-68CA29D4A8F3}"/>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76FD9C33-5B59-8A4E-816C-71AC7D6CF0E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8667E7AD-AA31-D34D-945B-6A5FCAA59202}"/>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7F2E405C-5876-5647-B5CE-0706F2C40FD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5E881C57-54A7-FD4D-86D7-19641AE1CB3D}"/>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4643E957-0985-1B42-9505-A85A4770B38B}"/>
              </a:ext>
            </a:extLst>
          </p:cNvPr>
          <p:cNvSpPr>
            <a:spLocks noGrp="1"/>
          </p:cNvSpPr>
          <p:nvPr>
            <p:ph type="dt" sz="half" idx="10"/>
          </p:nvPr>
        </p:nvSpPr>
        <p:spPr/>
        <p:txBody>
          <a:bodyPr/>
          <a:lstStyle/>
          <a:p>
            <a:fld id="{B5FA7957-C539-6C4B-88F6-039E4A102E27}" type="datetimeFigureOut">
              <a:rPr lang="en-US" smtClean="0"/>
              <a:t>5/10/21</a:t>
            </a:fld>
            <a:endParaRPr lang="en-US"/>
          </a:p>
        </p:txBody>
      </p:sp>
      <p:sp>
        <p:nvSpPr>
          <p:cNvPr id="8" name="Footer Placeholder 7">
            <a:extLst>
              <a:ext uri="{FF2B5EF4-FFF2-40B4-BE49-F238E27FC236}">
                <a16:creationId xmlns:a16="http://schemas.microsoft.com/office/drawing/2014/main" id="{6626C9F9-5EA7-3149-9C32-967BDC64013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FFAA03D-F574-E545-A187-138263C53840}"/>
              </a:ext>
            </a:extLst>
          </p:cNvPr>
          <p:cNvSpPr>
            <a:spLocks noGrp="1"/>
          </p:cNvSpPr>
          <p:nvPr>
            <p:ph type="sldNum" sz="quarter" idx="12"/>
          </p:nvPr>
        </p:nvSpPr>
        <p:spPr/>
        <p:txBody>
          <a:bodyPr/>
          <a:lstStyle/>
          <a:p>
            <a:fld id="{0D56C8C9-8A33-B041-A606-B8C603FE3371}" type="slidenum">
              <a:rPr lang="en-US" smtClean="0"/>
              <a:t>‹#›</a:t>
            </a:fld>
            <a:endParaRPr lang="en-US"/>
          </a:p>
        </p:txBody>
      </p:sp>
    </p:spTree>
    <p:extLst>
      <p:ext uri="{BB962C8B-B14F-4D97-AF65-F5344CB8AC3E}">
        <p14:creationId xmlns:p14="http://schemas.microsoft.com/office/powerpoint/2010/main" val="34865973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F8F92D-12ED-C14D-9540-A185EDC86CB6}"/>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F00751AE-4035-F841-A8CF-A215172D579F}"/>
              </a:ext>
            </a:extLst>
          </p:cNvPr>
          <p:cNvSpPr>
            <a:spLocks noGrp="1"/>
          </p:cNvSpPr>
          <p:nvPr>
            <p:ph type="dt" sz="half" idx="10"/>
          </p:nvPr>
        </p:nvSpPr>
        <p:spPr/>
        <p:txBody>
          <a:bodyPr/>
          <a:lstStyle/>
          <a:p>
            <a:fld id="{B5FA7957-C539-6C4B-88F6-039E4A102E27}" type="datetimeFigureOut">
              <a:rPr lang="en-US" smtClean="0"/>
              <a:t>5/10/21</a:t>
            </a:fld>
            <a:endParaRPr lang="en-US"/>
          </a:p>
        </p:txBody>
      </p:sp>
      <p:sp>
        <p:nvSpPr>
          <p:cNvPr id="4" name="Footer Placeholder 3">
            <a:extLst>
              <a:ext uri="{FF2B5EF4-FFF2-40B4-BE49-F238E27FC236}">
                <a16:creationId xmlns:a16="http://schemas.microsoft.com/office/drawing/2014/main" id="{46BB9C00-FAE2-2044-B595-416199C0BF6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571FA87-580D-3049-8EFB-B5EFF1FCC9D5}"/>
              </a:ext>
            </a:extLst>
          </p:cNvPr>
          <p:cNvSpPr>
            <a:spLocks noGrp="1"/>
          </p:cNvSpPr>
          <p:nvPr>
            <p:ph type="sldNum" sz="quarter" idx="12"/>
          </p:nvPr>
        </p:nvSpPr>
        <p:spPr/>
        <p:txBody>
          <a:bodyPr/>
          <a:lstStyle/>
          <a:p>
            <a:fld id="{0D56C8C9-8A33-B041-A606-B8C603FE3371}" type="slidenum">
              <a:rPr lang="en-US" smtClean="0"/>
              <a:t>‹#›</a:t>
            </a:fld>
            <a:endParaRPr lang="en-US"/>
          </a:p>
        </p:txBody>
      </p:sp>
    </p:spTree>
    <p:extLst>
      <p:ext uri="{BB962C8B-B14F-4D97-AF65-F5344CB8AC3E}">
        <p14:creationId xmlns:p14="http://schemas.microsoft.com/office/powerpoint/2010/main" val="25001368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6C457B6-9690-A64E-B80B-BF896BD7FED0}"/>
              </a:ext>
            </a:extLst>
          </p:cNvPr>
          <p:cNvSpPr>
            <a:spLocks noGrp="1"/>
          </p:cNvSpPr>
          <p:nvPr>
            <p:ph type="dt" sz="half" idx="10"/>
          </p:nvPr>
        </p:nvSpPr>
        <p:spPr/>
        <p:txBody>
          <a:bodyPr/>
          <a:lstStyle/>
          <a:p>
            <a:fld id="{B5FA7957-C539-6C4B-88F6-039E4A102E27}" type="datetimeFigureOut">
              <a:rPr lang="en-US" smtClean="0"/>
              <a:t>5/10/21</a:t>
            </a:fld>
            <a:endParaRPr lang="en-US"/>
          </a:p>
        </p:txBody>
      </p:sp>
      <p:sp>
        <p:nvSpPr>
          <p:cNvPr id="3" name="Footer Placeholder 2">
            <a:extLst>
              <a:ext uri="{FF2B5EF4-FFF2-40B4-BE49-F238E27FC236}">
                <a16:creationId xmlns:a16="http://schemas.microsoft.com/office/drawing/2014/main" id="{FFA0E099-29E9-B547-B524-B565BB59967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D111002-8C5D-224D-AA40-0CC0D42DC95C}"/>
              </a:ext>
            </a:extLst>
          </p:cNvPr>
          <p:cNvSpPr>
            <a:spLocks noGrp="1"/>
          </p:cNvSpPr>
          <p:nvPr>
            <p:ph type="sldNum" sz="quarter" idx="12"/>
          </p:nvPr>
        </p:nvSpPr>
        <p:spPr/>
        <p:txBody>
          <a:bodyPr/>
          <a:lstStyle/>
          <a:p>
            <a:fld id="{0D56C8C9-8A33-B041-A606-B8C603FE3371}" type="slidenum">
              <a:rPr lang="en-US" smtClean="0"/>
              <a:t>‹#›</a:t>
            </a:fld>
            <a:endParaRPr lang="en-US"/>
          </a:p>
        </p:txBody>
      </p:sp>
    </p:spTree>
    <p:extLst>
      <p:ext uri="{BB962C8B-B14F-4D97-AF65-F5344CB8AC3E}">
        <p14:creationId xmlns:p14="http://schemas.microsoft.com/office/powerpoint/2010/main" val="10757931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08557-6675-C44A-A690-EF56AD9BECAC}"/>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F78FBD22-D8F4-284E-885E-95E495506C5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3D671136-AC84-A64D-AB78-1CDAEC469FD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D437E189-807B-9743-BA8A-E8FC9F95E623}"/>
              </a:ext>
            </a:extLst>
          </p:cNvPr>
          <p:cNvSpPr>
            <a:spLocks noGrp="1"/>
          </p:cNvSpPr>
          <p:nvPr>
            <p:ph type="dt" sz="half" idx="10"/>
          </p:nvPr>
        </p:nvSpPr>
        <p:spPr/>
        <p:txBody>
          <a:bodyPr/>
          <a:lstStyle/>
          <a:p>
            <a:fld id="{B5FA7957-C539-6C4B-88F6-039E4A102E27}" type="datetimeFigureOut">
              <a:rPr lang="en-US" smtClean="0"/>
              <a:t>5/10/21</a:t>
            </a:fld>
            <a:endParaRPr lang="en-US"/>
          </a:p>
        </p:txBody>
      </p:sp>
      <p:sp>
        <p:nvSpPr>
          <p:cNvPr id="6" name="Footer Placeholder 5">
            <a:extLst>
              <a:ext uri="{FF2B5EF4-FFF2-40B4-BE49-F238E27FC236}">
                <a16:creationId xmlns:a16="http://schemas.microsoft.com/office/drawing/2014/main" id="{558E3FB5-6E08-174F-B2E0-3E633FC76AB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6DE519E-5747-274D-B862-8C963900C587}"/>
              </a:ext>
            </a:extLst>
          </p:cNvPr>
          <p:cNvSpPr>
            <a:spLocks noGrp="1"/>
          </p:cNvSpPr>
          <p:nvPr>
            <p:ph type="sldNum" sz="quarter" idx="12"/>
          </p:nvPr>
        </p:nvSpPr>
        <p:spPr/>
        <p:txBody>
          <a:bodyPr/>
          <a:lstStyle/>
          <a:p>
            <a:fld id="{0D56C8C9-8A33-B041-A606-B8C603FE3371}" type="slidenum">
              <a:rPr lang="en-US" smtClean="0"/>
              <a:t>‹#›</a:t>
            </a:fld>
            <a:endParaRPr lang="en-US"/>
          </a:p>
        </p:txBody>
      </p:sp>
    </p:spTree>
    <p:extLst>
      <p:ext uri="{BB962C8B-B14F-4D97-AF65-F5344CB8AC3E}">
        <p14:creationId xmlns:p14="http://schemas.microsoft.com/office/powerpoint/2010/main" val="9244141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ABEA0C-5C41-134C-AE1B-39FD55D4BB4A}"/>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6FDBDD5A-0B87-AD40-BCA0-8D045E56D32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071F2A7-1CE2-BD4A-907C-6BBF8B90016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E5A37686-0121-184E-A517-AE307E31C5AA}"/>
              </a:ext>
            </a:extLst>
          </p:cNvPr>
          <p:cNvSpPr>
            <a:spLocks noGrp="1"/>
          </p:cNvSpPr>
          <p:nvPr>
            <p:ph type="dt" sz="half" idx="10"/>
          </p:nvPr>
        </p:nvSpPr>
        <p:spPr/>
        <p:txBody>
          <a:bodyPr/>
          <a:lstStyle/>
          <a:p>
            <a:fld id="{B5FA7957-C539-6C4B-88F6-039E4A102E27}" type="datetimeFigureOut">
              <a:rPr lang="en-US" smtClean="0"/>
              <a:t>5/10/21</a:t>
            </a:fld>
            <a:endParaRPr lang="en-US"/>
          </a:p>
        </p:txBody>
      </p:sp>
      <p:sp>
        <p:nvSpPr>
          <p:cNvPr id="6" name="Footer Placeholder 5">
            <a:extLst>
              <a:ext uri="{FF2B5EF4-FFF2-40B4-BE49-F238E27FC236}">
                <a16:creationId xmlns:a16="http://schemas.microsoft.com/office/drawing/2014/main" id="{F4D53E95-21A4-2344-9474-34764189ABD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47827A6-51E7-7A46-84D0-D35C53B97737}"/>
              </a:ext>
            </a:extLst>
          </p:cNvPr>
          <p:cNvSpPr>
            <a:spLocks noGrp="1"/>
          </p:cNvSpPr>
          <p:nvPr>
            <p:ph type="sldNum" sz="quarter" idx="12"/>
          </p:nvPr>
        </p:nvSpPr>
        <p:spPr/>
        <p:txBody>
          <a:bodyPr/>
          <a:lstStyle/>
          <a:p>
            <a:fld id="{0D56C8C9-8A33-B041-A606-B8C603FE3371}" type="slidenum">
              <a:rPr lang="en-US" smtClean="0"/>
              <a:t>‹#›</a:t>
            </a:fld>
            <a:endParaRPr lang="en-US"/>
          </a:p>
        </p:txBody>
      </p:sp>
    </p:spTree>
    <p:extLst>
      <p:ext uri="{BB962C8B-B14F-4D97-AF65-F5344CB8AC3E}">
        <p14:creationId xmlns:p14="http://schemas.microsoft.com/office/powerpoint/2010/main" val="16984992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9CC3CAB-943A-894A-B01B-23DBDCF92C0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4A18C070-2D29-F841-8715-1F965CC450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6436362-D91D-9043-AF02-F08D475C3A1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FA7957-C539-6C4B-88F6-039E4A102E27}" type="datetimeFigureOut">
              <a:rPr lang="en-US" smtClean="0"/>
              <a:t>5/10/21</a:t>
            </a:fld>
            <a:endParaRPr lang="en-US"/>
          </a:p>
        </p:txBody>
      </p:sp>
      <p:sp>
        <p:nvSpPr>
          <p:cNvPr id="5" name="Footer Placeholder 4">
            <a:extLst>
              <a:ext uri="{FF2B5EF4-FFF2-40B4-BE49-F238E27FC236}">
                <a16:creationId xmlns:a16="http://schemas.microsoft.com/office/drawing/2014/main" id="{2132827D-D45B-6A47-8925-30CABFB3903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1C40400-8F83-D242-A410-D980C21F046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D56C8C9-8A33-B041-A606-B8C603FE3371}" type="slidenum">
              <a:rPr lang="en-US" smtClean="0"/>
              <a:t>‹#›</a:t>
            </a:fld>
            <a:endParaRPr lang="en-US"/>
          </a:p>
        </p:txBody>
      </p:sp>
    </p:spTree>
    <p:extLst>
      <p:ext uri="{BB962C8B-B14F-4D97-AF65-F5344CB8AC3E}">
        <p14:creationId xmlns:p14="http://schemas.microsoft.com/office/powerpoint/2010/main" val="7233633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8.sv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CF02"/>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5B39776-2CA2-3D46-93F0-3E3E9716847D}"/>
              </a:ext>
            </a:extLst>
          </p:cNvPr>
          <p:cNvPicPr>
            <a:picLocks noChangeAspect="1"/>
          </p:cNvPicPr>
          <p:nvPr/>
        </p:nvPicPr>
        <p:blipFill>
          <a:blip r:embed="rId3"/>
          <a:stretch>
            <a:fillRect/>
          </a:stretch>
        </p:blipFill>
        <p:spPr>
          <a:xfrm>
            <a:off x="-12970" y="5889763"/>
            <a:ext cx="3876455" cy="1033723"/>
          </a:xfrm>
          <a:prstGeom prst="rect">
            <a:avLst/>
          </a:prstGeom>
        </p:spPr>
      </p:pic>
      <p:pic>
        <p:nvPicPr>
          <p:cNvPr id="11" name="Picture 10" descr="Logo&#10;&#10;Description automatically generated">
            <a:extLst>
              <a:ext uri="{FF2B5EF4-FFF2-40B4-BE49-F238E27FC236}">
                <a16:creationId xmlns:a16="http://schemas.microsoft.com/office/drawing/2014/main" id="{5D3F9E9E-2834-1645-AFF0-87F530D3A692}"/>
              </a:ext>
            </a:extLst>
          </p:cNvPr>
          <p:cNvPicPr>
            <a:picLocks noChangeAspect="1"/>
          </p:cNvPicPr>
          <p:nvPr/>
        </p:nvPicPr>
        <p:blipFill>
          <a:blip r:embed="rId4"/>
          <a:stretch>
            <a:fillRect/>
          </a:stretch>
        </p:blipFill>
        <p:spPr>
          <a:xfrm>
            <a:off x="12189" y="268301"/>
            <a:ext cx="4610100" cy="1244600"/>
          </a:xfrm>
          <a:prstGeom prst="rect">
            <a:avLst/>
          </a:prstGeom>
        </p:spPr>
      </p:pic>
      <p:pic>
        <p:nvPicPr>
          <p:cNvPr id="12" name="Picture 11">
            <a:extLst>
              <a:ext uri="{FF2B5EF4-FFF2-40B4-BE49-F238E27FC236}">
                <a16:creationId xmlns:a16="http://schemas.microsoft.com/office/drawing/2014/main" id="{FE839EE4-7666-8C44-82CE-3BFF36B665CF}"/>
              </a:ext>
            </a:extLst>
          </p:cNvPr>
          <p:cNvPicPr>
            <a:picLocks noChangeAspect="1"/>
          </p:cNvPicPr>
          <p:nvPr/>
        </p:nvPicPr>
        <p:blipFill>
          <a:blip r:embed="rId5"/>
          <a:stretch>
            <a:fillRect/>
          </a:stretch>
        </p:blipFill>
        <p:spPr>
          <a:xfrm>
            <a:off x="8716360" y="3865443"/>
            <a:ext cx="3475640" cy="3019357"/>
          </a:xfrm>
          <a:prstGeom prst="rect">
            <a:avLst/>
          </a:prstGeom>
        </p:spPr>
      </p:pic>
      <p:pic>
        <p:nvPicPr>
          <p:cNvPr id="13" name="Picture 12">
            <a:extLst>
              <a:ext uri="{FF2B5EF4-FFF2-40B4-BE49-F238E27FC236}">
                <a16:creationId xmlns:a16="http://schemas.microsoft.com/office/drawing/2014/main" id="{551A6A6B-35C2-6347-B643-3C1433B0C782}"/>
              </a:ext>
            </a:extLst>
          </p:cNvPr>
          <p:cNvPicPr>
            <a:picLocks noChangeAspect="1"/>
          </p:cNvPicPr>
          <p:nvPr/>
        </p:nvPicPr>
        <p:blipFill>
          <a:blip r:embed="rId6"/>
          <a:stretch>
            <a:fillRect/>
          </a:stretch>
        </p:blipFill>
        <p:spPr>
          <a:xfrm>
            <a:off x="54283" y="1448765"/>
            <a:ext cx="4568006" cy="2275787"/>
          </a:xfrm>
          <a:prstGeom prst="rect">
            <a:avLst/>
          </a:prstGeom>
        </p:spPr>
      </p:pic>
      <p:sp>
        <p:nvSpPr>
          <p:cNvPr id="2" name="Title 1">
            <a:extLst>
              <a:ext uri="{FF2B5EF4-FFF2-40B4-BE49-F238E27FC236}">
                <a16:creationId xmlns:a16="http://schemas.microsoft.com/office/drawing/2014/main" id="{3ECCEB17-84F9-3740-9919-27E74476D234}"/>
              </a:ext>
            </a:extLst>
          </p:cNvPr>
          <p:cNvSpPr>
            <a:spLocks noGrp="1"/>
          </p:cNvSpPr>
          <p:nvPr>
            <p:ph type="ctrTitle"/>
          </p:nvPr>
        </p:nvSpPr>
        <p:spPr>
          <a:xfrm>
            <a:off x="4237864" y="1090938"/>
            <a:ext cx="7861905" cy="2275787"/>
          </a:xfrm>
        </p:spPr>
        <p:txBody>
          <a:bodyPr>
            <a:normAutofit/>
          </a:bodyPr>
          <a:lstStyle/>
          <a:p>
            <a:r>
              <a:rPr lang="en-US" dirty="0" err="1"/>
              <a:t>Optimising</a:t>
            </a:r>
            <a:r>
              <a:rPr lang="en-US" dirty="0"/>
              <a:t> data for maximum use</a:t>
            </a:r>
          </a:p>
        </p:txBody>
      </p:sp>
      <p:grpSp>
        <p:nvGrpSpPr>
          <p:cNvPr id="15" name="Group 14">
            <a:extLst>
              <a:ext uri="{FF2B5EF4-FFF2-40B4-BE49-F238E27FC236}">
                <a16:creationId xmlns:a16="http://schemas.microsoft.com/office/drawing/2014/main" id="{2BAF8A5D-BB51-4A4E-918C-FEF393F0472E}"/>
              </a:ext>
            </a:extLst>
          </p:cNvPr>
          <p:cNvGrpSpPr/>
          <p:nvPr/>
        </p:nvGrpSpPr>
        <p:grpSpPr>
          <a:xfrm>
            <a:off x="5315938" y="4837099"/>
            <a:ext cx="3165909" cy="1752600"/>
            <a:chOff x="6096000" y="4837099"/>
            <a:chExt cx="3165909" cy="1752600"/>
          </a:xfrm>
        </p:grpSpPr>
        <p:sp>
          <p:nvSpPr>
            <p:cNvPr id="4" name="Subtitle 2">
              <a:extLst>
                <a:ext uri="{FF2B5EF4-FFF2-40B4-BE49-F238E27FC236}">
                  <a16:creationId xmlns:a16="http://schemas.microsoft.com/office/drawing/2014/main" id="{8D27C523-BCA7-E445-812B-B4A6A25D2928}"/>
                </a:ext>
              </a:extLst>
            </p:cNvPr>
            <p:cNvSpPr txBox="1">
              <a:spLocks/>
            </p:cNvSpPr>
            <p:nvPr/>
          </p:nvSpPr>
          <p:spPr>
            <a:xfrm>
              <a:off x="6096000" y="4837099"/>
              <a:ext cx="3165909" cy="175260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solidFill>
                    <a:schemeClr val="tx1">
                      <a:lumMod val="75000"/>
                      <a:lumOff val="25000"/>
                    </a:schemeClr>
                  </a:solidFill>
                </a:rPr>
                <a:t>Yvonne Buckley</a:t>
              </a:r>
            </a:p>
            <a:p>
              <a:r>
                <a:rPr lang="en-US" dirty="0">
                  <a:solidFill>
                    <a:schemeClr val="tx1">
                      <a:lumMod val="75000"/>
                      <a:lumOff val="25000"/>
                    </a:schemeClr>
                  </a:solidFill>
                </a:rPr>
                <a:t>@</a:t>
              </a:r>
              <a:r>
                <a:rPr lang="en-US" dirty="0" err="1">
                  <a:solidFill>
                    <a:schemeClr val="tx1">
                      <a:lumMod val="75000"/>
                      <a:lumOff val="25000"/>
                    </a:schemeClr>
                  </a:solidFill>
                </a:rPr>
                <a:t>y_buckley</a:t>
              </a:r>
              <a:endParaRPr lang="en-US" dirty="0">
                <a:solidFill>
                  <a:schemeClr val="tx1">
                    <a:lumMod val="75000"/>
                    <a:lumOff val="25000"/>
                  </a:schemeClr>
                </a:solidFill>
              </a:endParaRPr>
            </a:p>
          </p:txBody>
        </p:sp>
        <p:pic>
          <p:nvPicPr>
            <p:cNvPr id="14" name="Picture 13">
              <a:extLst>
                <a:ext uri="{FF2B5EF4-FFF2-40B4-BE49-F238E27FC236}">
                  <a16:creationId xmlns:a16="http://schemas.microsoft.com/office/drawing/2014/main" id="{2FA8435F-C3CC-5D44-A4BF-28CA31D5B5C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096000" y="5193258"/>
              <a:ext cx="912855" cy="684641"/>
            </a:xfrm>
            <a:prstGeom prst="rect">
              <a:avLst/>
            </a:prstGeom>
          </p:spPr>
        </p:pic>
      </p:grpSp>
      <p:pic>
        <p:nvPicPr>
          <p:cNvPr id="1028" name="Picture 4">
            <a:extLst>
              <a:ext uri="{FF2B5EF4-FFF2-40B4-BE49-F238E27FC236}">
                <a16:creationId xmlns:a16="http://schemas.microsoft.com/office/drawing/2014/main" id="{42D59876-AAB9-BC40-A9CD-96F59644CE4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970" y="4394043"/>
            <a:ext cx="3876455" cy="1495720"/>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EF474080-2F53-B044-A8E2-1B8DD7927AC6}"/>
              </a:ext>
            </a:extLst>
          </p:cNvPr>
          <p:cNvSpPr/>
          <p:nvPr/>
        </p:nvSpPr>
        <p:spPr>
          <a:xfrm>
            <a:off x="8481847" y="6128426"/>
            <a:ext cx="1012349" cy="461273"/>
          </a:xfrm>
          <a:prstGeom prst="rect">
            <a:avLst/>
          </a:prstGeom>
          <a:solidFill>
            <a:srgbClr val="FFCF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102616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34C0C3-6ECA-B14D-9C83-6EB61423C129}"/>
              </a:ext>
            </a:extLst>
          </p:cNvPr>
          <p:cNvSpPr>
            <a:spLocks noGrp="1"/>
          </p:cNvSpPr>
          <p:nvPr>
            <p:ph type="title"/>
          </p:nvPr>
        </p:nvSpPr>
        <p:spPr/>
        <p:txBody>
          <a:bodyPr/>
          <a:lstStyle/>
          <a:p>
            <a:r>
              <a:rPr lang="en-US" dirty="0"/>
              <a:t>What would a national Biodiversity Data Observatory look like?</a:t>
            </a:r>
          </a:p>
        </p:txBody>
      </p:sp>
      <p:sp>
        <p:nvSpPr>
          <p:cNvPr id="3" name="Content Placeholder 2">
            <a:extLst>
              <a:ext uri="{FF2B5EF4-FFF2-40B4-BE49-F238E27FC236}">
                <a16:creationId xmlns:a16="http://schemas.microsoft.com/office/drawing/2014/main" id="{76EFF700-E42D-744E-A9DC-B4DC8554ADC8}"/>
              </a:ext>
            </a:extLst>
          </p:cNvPr>
          <p:cNvSpPr>
            <a:spLocks noGrp="1"/>
          </p:cNvSpPr>
          <p:nvPr>
            <p:ph idx="1"/>
          </p:nvPr>
        </p:nvSpPr>
        <p:spPr>
          <a:xfrm>
            <a:off x="838200" y="1841954"/>
            <a:ext cx="10515600" cy="5016046"/>
          </a:xfrm>
        </p:spPr>
        <p:txBody>
          <a:bodyPr>
            <a:normAutofit fontScale="92500" lnSpcReduction="10000"/>
          </a:bodyPr>
          <a:lstStyle/>
          <a:p>
            <a:r>
              <a:rPr lang="en-US" dirty="0"/>
              <a:t>Bring together all national biodiversity data</a:t>
            </a:r>
          </a:p>
          <a:p>
            <a:r>
              <a:rPr lang="en-US" dirty="0"/>
              <a:t>Citizen Science</a:t>
            </a:r>
          </a:p>
          <a:p>
            <a:r>
              <a:rPr lang="en-US" dirty="0"/>
              <a:t>Habitats Directives monitoring</a:t>
            </a:r>
          </a:p>
          <a:p>
            <a:r>
              <a:rPr lang="en-US" dirty="0"/>
              <a:t>EIA and AA data</a:t>
            </a:r>
          </a:p>
          <a:p>
            <a:r>
              <a:rPr lang="en-US" dirty="0" err="1"/>
              <a:t>Incentivise</a:t>
            </a:r>
            <a:r>
              <a:rPr lang="en-US" dirty="0"/>
              <a:t> use with targeted funding – synthetic workshops, collaborative analyses nationally, Europe &amp; globally</a:t>
            </a:r>
          </a:p>
          <a:p>
            <a:r>
              <a:rPr lang="en-US" dirty="0"/>
              <a:t>Produce synthetic data products</a:t>
            </a:r>
          </a:p>
          <a:p>
            <a:r>
              <a:rPr lang="en-US" dirty="0"/>
              <a:t>Integration of remote sensing and ground collected biodiversity data</a:t>
            </a:r>
          </a:p>
          <a:p>
            <a:r>
              <a:rPr lang="en-US" dirty="0"/>
              <a:t>Mandate to make data available &amp; usable</a:t>
            </a:r>
          </a:p>
          <a:p>
            <a:r>
              <a:rPr lang="en-US" dirty="0"/>
              <a:t>Link with Long Term Ecosystem Research sites - ILTER  &amp; </a:t>
            </a:r>
            <a:r>
              <a:rPr lang="en-US" dirty="0" err="1"/>
              <a:t>eLTER</a:t>
            </a:r>
            <a:endParaRPr lang="en-US" dirty="0"/>
          </a:p>
          <a:p>
            <a:r>
              <a:rPr lang="en-US" dirty="0"/>
              <a:t>National countryside monitoring scheme</a:t>
            </a:r>
          </a:p>
        </p:txBody>
      </p:sp>
    </p:spTree>
    <p:extLst>
      <p:ext uri="{BB962C8B-B14F-4D97-AF65-F5344CB8AC3E}">
        <p14:creationId xmlns:p14="http://schemas.microsoft.com/office/powerpoint/2010/main" val="7828366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561652-6E11-754F-A5E6-062C8DA7D193}"/>
              </a:ext>
            </a:extLst>
          </p:cNvPr>
          <p:cNvSpPr>
            <a:spLocks noGrp="1"/>
          </p:cNvSpPr>
          <p:nvPr>
            <p:ph type="title"/>
          </p:nvPr>
        </p:nvSpPr>
        <p:spPr/>
        <p:txBody>
          <a:bodyPr/>
          <a:lstStyle/>
          <a:p>
            <a:r>
              <a:rPr lang="en-US" dirty="0"/>
              <a:t>Acknowledgements</a:t>
            </a:r>
          </a:p>
        </p:txBody>
      </p:sp>
      <p:sp>
        <p:nvSpPr>
          <p:cNvPr id="3" name="Content Placeholder 2">
            <a:extLst>
              <a:ext uri="{FF2B5EF4-FFF2-40B4-BE49-F238E27FC236}">
                <a16:creationId xmlns:a16="http://schemas.microsoft.com/office/drawing/2014/main" id="{DAF2C660-C63E-C342-96E9-0C210BEE6AFB}"/>
              </a:ext>
            </a:extLst>
          </p:cNvPr>
          <p:cNvSpPr>
            <a:spLocks noGrp="1"/>
          </p:cNvSpPr>
          <p:nvPr>
            <p:ph idx="1"/>
          </p:nvPr>
        </p:nvSpPr>
        <p:spPr/>
        <p:txBody>
          <a:bodyPr/>
          <a:lstStyle/>
          <a:p>
            <a:pPr marL="0" indent="0">
              <a:buNone/>
            </a:pPr>
            <a:r>
              <a:rPr lang="en-US" dirty="0"/>
              <a:t>Australian Research Council</a:t>
            </a:r>
          </a:p>
          <a:p>
            <a:pPr marL="0" indent="0">
              <a:buNone/>
            </a:pPr>
            <a:r>
              <a:rPr lang="en-US" dirty="0"/>
              <a:t>Marie Curie Career Integration Grant</a:t>
            </a:r>
          </a:p>
          <a:p>
            <a:pPr marL="0" indent="0">
              <a:buNone/>
            </a:pPr>
            <a:r>
              <a:rPr lang="en-US" dirty="0"/>
              <a:t>Science Foundation Ireland</a:t>
            </a:r>
          </a:p>
          <a:p>
            <a:pPr marL="0" indent="0">
              <a:buNone/>
            </a:pPr>
            <a:r>
              <a:rPr lang="en-US" dirty="0"/>
              <a:t>Irish Research Council</a:t>
            </a:r>
          </a:p>
          <a:p>
            <a:pPr marL="0" indent="0">
              <a:buNone/>
            </a:pPr>
            <a:endParaRPr lang="en-US" dirty="0"/>
          </a:p>
          <a:p>
            <a:pPr marL="0" indent="0">
              <a:buNone/>
            </a:pPr>
            <a:r>
              <a:rPr lang="en-US" dirty="0"/>
              <a:t>Alain Finn – </a:t>
            </a:r>
            <a:r>
              <a:rPr lang="en-US" dirty="0" err="1"/>
              <a:t>Plantpopnet</a:t>
            </a:r>
            <a:r>
              <a:rPr lang="en-US" dirty="0"/>
              <a:t> Data manager</a:t>
            </a:r>
          </a:p>
          <a:p>
            <a:pPr marL="0" indent="0">
              <a:buNone/>
            </a:pPr>
            <a:r>
              <a:rPr lang="en-US" dirty="0" err="1"/>
              <a:t>Plantpopnet</a:t>
            </a:r>
            <a:r>
              <a:rPr lang="en-US" dirty="0"/>
              <a:t> Data Cleaning Team: Alain Finn, Ruth Kelly, Maude </a:t>
            </a:r>
            <a:r>
              <a:rPr lang="en-US" dirty="0" err="1"/>
              <a:t>Baudraz</a:t>
            </a:r>
            <a:r>
              <a:rPr lang="en-US" dirty="0"/>
              <a:t>, Caroline McKeon</a:t>
            </a:r>
          </a:p>
        </p:txBody>
      </p:sp>
    </p:spTree>
    <p:extLst>
      <p:ext uri="{BB962C8B-B14F-4D97-AF65-F5344CB8AC3E}">
        <p14:creationId xmlns:p14="http://schemas.microsoft.com/office/powerpoint/2010/main" val="24855303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53D8A916-C077-374D-9619-97771470DE0D}"/>
              </a:ext>
            </a:extLst>
          </p:cNvPr>
          <p:cNvGrpSpPr/>
          <p:nvPr/>
        </p:nvGrpSpPr>
        <p:grpSpPr>
          <a:xfrm>
            <a:off x="3874849" y="1892030"/>
            <a:ext cx="3540597" cy="3586180"/>
            <a:chOff x="3874849" y="1892030"/>
            <a:chExt cx="3540597" cy="3586180"/>
          </a:xfrm>
        </p:grpSpPr>
        <p:pic>
          <p:nvPicPr>
            <p:cNvPr id="5" name="Graphic 4" descr="Sustainability with solid fill">
              <a:extLst>
                <a:ext uri="{FF2B5EF4-FFF2-40B4-BE49-F238E27FC236}">
                  <a16:creationId xmlns:a16="http://schemas.microsoft.com/office/drawing/2014/main" id="{C8E5C3AF-506E-094C-94C3-C305558B099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874849" y="1892030"/>
              <a:ext cx="3540597" cy="3540597"/>
            </a:xfrm>
            <a:prstGeom prst="rect">
              <a:avLst/>
            </a:prstGeom>
          </p:spPr>
        </p:pic>
        <p:sp>
          <p:nvSpPr>
            <p:cNvPr id="6" name="TextBox 5">
              <a:extLst>
                <a:ext uri="{FF2B5EF4-FFF2-40B4-BE49-F238E27FC236}">
                  <a16:creationId xmlns:a16="http://schemas.microsoft.com/office/drawing/2014/main" id="{79B30870-9575-AC49-8C65-9127B594D63D}"/>
                </a:ext>
              </a:extLst>
            </p:cNvPr>
            <p:cNvSpPr txBox="1"/>
            <p:nvPr/>
          </p:nvSpPr>
          <p:spPr>
            <a:xfrm>
              <a:off x="5428035" y="3662328"/>
              <a:ext cx="1789889" cy="1815882"/>
            </a:xfrm>
            <a:prstGeom prst="rect">
              <a:avLst/>
            </a:prstGeom>
            <a:noFill/>
          </p:spPr>
          <p:txBody>
            <a:bodyPr wrap="square" rtlCol="0">
              <a:spAutoFit/>
            </a:bodyPr>
            <a:lstStyle/>
            <a:p>
              <a:r>
                <a:rPr lang="en-US" sz="2800" b="1" dirty="0">
                  <a:solidFill>
                    <a:schemeClr val="bg1"/>
                  </a:solidFill>
                </a:rPr>
                <a:t>0111000010100100011100001</a:t>
              </a:r>
            </a:p>
          </p:txBody>
        </p:sp>
      </p:grpSp>
      <p:sp>
        <p:nvSpPr>
          <p:cNvPr id="8" name="TextBox 7">
            <a:extLst>
              <a:ext uri="{FF2B5EF4-FFF2-40B4-BE49-F238E27FC236}">
                <a16:creationId xmlns:a16="http://schemas.microsoft.com/office/drawing/2014/main" id="{673E7884-0C28-174C-B461-C1E8BED48097}"/>
              </a:ext>
            </a:extLst>
          </p:cNvPr>
          <p:cNvSpPr txBox="1"/>
          <p:nvPr/>
        </p:nvSpPr>
        <p:spPr>
          <a:xfrm>
            <a:off x="836579" y="523860"/>
            <a:ext cx="3210128" cy="3416320"/>
          </a:xfrm>
          <a:prstGeom prst="rect">
            <a:avLst/>
          </a:prstGeom>
          <a:noFill/>
        </p:spPr>
        <p:txBody>
          <a:bodyPr wrap="square" rtlCol="0">
            <a:spAutoFit/>
          </a:bodyPr>
          <a:lstStyle/>
          <a:p>
            <a:pPr algn="ctr"/>
            <a:r>
              <a:rPr lang="en-US" sz="3600" dirty="0"/>
              <a:t>Accuracy</a:t>
            </a:r>
          </a:p>
          <a:p>
            <a:pPr algn="ctr"/>
            <a:r>
              <a:rPr lang="en-US" sz="3600" dirty="0"/>
              <a:t>Availability</a:t>
            </a:r>
          </a:p>
          <a:p>
            <a:pPr algn="ctr"/>
            <a:r>
              <a:rPr lang="en-US" sz="3600" dirty="0"/>
              <a:t>Accessibility</a:t>
            </a:r>
          </a:p>
          <a:p>
            <a:pPr algn="ctr"/>
            <a:r>
              <a:rPr lang="en-US" sz="3600" dirty="0"/>
              <a:t>Usability</a:t>
            </a:r>
          </a:p>
          <a:p>
            <a:pPr algn="ctr"/>
            <a:r>
              <a:rPr lang="en-US" sz="3600" dirty="0"/>
              <a:t>Reproducibility</a:t>
            </a:r>
          </a:p>
          <a:p>
            <a:pPr algn="ctr"/>
            <a:r>
              <a:rPr lang="en-US" sz="3600" dirty="0"/>
              <a:t>Discoverability</a:t>
            </a:r>
          </a:p>
        </p:txBody>
      </p:sp>
      <p:sp>
        <p:nvSpPr>
          <p:cNvPr id="9" name="TextBox 8">
            <a:extLst>
              <a:ext uri="{FF2B5EF4-FFF2-40B4-BE49-F238E27FC236}">
                <a16:creationId xmlns:a16="http://schemas.microsoft.com/office/drawing/2014/main" id="{4D9A5254-EF8A-7340-A9C6-863A7817AAAB}"/>
              </a:ext>
            </a:extLst>
          </p:cNvPr>
          <p:cNvSpPr txBox="1"/>
          <p:nvPr/>
        </p:nvSpPr>
        <p:spPr>
          <a:xfrm>
            <a:off x="7743217" y="4630366"/>
            <a:ext cx="4280170" cy="1323439"/>
          </a:xfrm>
          <a:prstGeom prst="rect">
            <a:avLst/>
          </a:prstGeom>
          <a:noFill/>
        </p:spPr>
        <p:txBody>
          <a:bodyPr wrap="square" rtlCol="0">
            <a:spAutoFit/>
          </a:bodyPr>
          <a:lstStyle/>
          <a:p>
            <a:r>
              <a:rPr lang="en-US" sz="4000" dirty="0"/>
              <a:t>Think about </a:t>
            </a:r>
            <a:r>
              <a:rPr lang="en-US" sz="4000" dirty="0">
                <a:solidFill>
                  <a:schemeClr val="accent6">
                    <a:lumMod val="50000"/>
                  </a:schemeClr>
                </a:solidFill>
              </a:rPr>
              <a:t>RE-USE</a:t>
            </a:r>
            <a:r>
              <a:rPr lang="en-US" sz="4000" dirty="0"/>
              <a:t> from the start!</a:t>
            </a:r>
          </a:p>
        </p:txBody>
      </p:sp>
    </p:spTree>
    <p:extLst>
      <p:ext uri="{BB962C8B-B14F-4D97-AF65-F5344CB8AC3E}">
        <p14:creationId xmlns:p14="http://schemas.microsoft.com/office/powerpoint/2010/main" val="38381862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6F1FAC4-352D-C34F-8980-A5AEAF3D8D03}"/>
              </a:ext>
            </a:extLst>
          </p:cNvPr>
          <p:cNvPicPr>
            <a:picLocks noChangeAspect="1"/>
          </p:cNvPicPr>
          <p:nvPr/>
        </p:nvPicPr>
        <p:blipFill rotWithShape="1">
          <a:blip r:embed="rId3"/>
          <a:srcRect r="2820"/>
          <a:stretch/>
        </p:blipFill>
        <p:spPr>
          <a:xfrm>
            <a:off x="725251" y="809828"/>
            <a:ext cx="4469320" cy="1349712"/>
          </a:xfrm>
          <a:prstGeom prst="rect">
            <a:avLst/>
          </a:prstGeom>
        </p:spPr>
      </p:pic>
      <p:grpSp>
        <p:nvGrpSpPr>
          <p:cNvPr id="8" name="Group 7">
            <a:extLst>
              <a:ext uri="{FF2B5EF4-FFF2-40B4-BE49-F238E27FC236}">
                <a16:creationId xmlns:a16="http://schemas.microsoft.com/office/drawing/2014/main" id="{03A432B3-7CD0-6446-BD3B-77626610B57A}"/>
              </a:ext>
            </a:extLst>
          </p:cNvPr>
          <p:cNvGrpSpPr/>
          <p:nvPr/>
        </p:nvGrpSpPr>
        <p:grpSpPr>
          <a:xfrm>
            <a:off x="677580" y="2201839"/>
            <a:ext cx="5377434" cy="1863432"/>
            <a:chOff x="906998" y="2892066"/>
            <a:chExt cx="5377434" cy="1863432"/>
          </a:xfrm>
        </p:grpSpPr>
        <p:pic>
          <p:nvPicPr>
            <p:cNvPr id="5" name="Picture 4">
              <a:extLst>
                <a:ext uri="{FF2B5EF4-FFF2-40B4-BE49-F238E27FC236}">
                  <a16:creationId xmlns:a16="http://schemas.microsoft.com/office/drawing/2014/main" id="{08334CEC-CC04-8044-96A6-79B9D1CC3A09}"/>
                </a:ext>
              </a:extLst>
            </p:cNvPr>
            <p:cNvPicPr>
              <a:picLocks noChangeAspect="1"/>
            </p:cNvPicPr>
            <p:nvPr/>
          </p:nvPicPr>
          <p:blipFill>
            <a:blip r:embed="rId4"/>
            <a:stretch>
              <a:fillRect/>
            </a:stretch>
          </p:blipFill>
          <p:spPr>
            <a:xfrm>
              <a:off x="906998" y="2892066"/>
              <a:ext cx="784900" cy="1863432"/>
            </a:xfrm>
            <a:prstGeom prst="rect">
              <a:avLst/>
            </a:prstGeom>
          </p:spPr>
        </p:pic>
        <p:pic>
          <p:nvPicPr>
            <p:cNvPr id="6" name="Picture 5">
              <a:extLst>
                <a:ext uri="{FF2B5EF4-FFF2-40B4-BE49-F238E27FC236}">
                  <a16:creationId xmlns:a16="http://schemas.microsoft.com/office/drawing/2014/main" id="{CD504230-7E82-D747-8AEC-61230D6732ED}"/>
                </a:ext>
              </a:extLst>
            </p:cNvPr>
            <p:cNvPicPr>
              <a:picLocks noChangeAspect="1"/>
            </p:cNvPicPr>
            <p:nvPr/>
          </p:nvPicPr>
          <p:blipFill>
            <a:blip r:embed="rId5"/>
            <a:stretch>
              <a:fillRect/>
            </a:stretch>
          </p:blipFill>
          <p:spPr>
            <a:xfrm>
              <a:off x="1672807" y="3453947"/>
              <a:ext cx="4611625" cy="1002059"/>
            </a:xfrm>
            <a:prstGeom prst="rect">
              <a:avLst/>
            </a:prstGeom>
          </p:spPr>
        </p:pic>
      </p:grpSp>
      <p:pic>
        <p:nvPicPr>
          <p:cNvPr id="7" name="Picture 6">
            <a:extLst>
              <a:ext uri="{FF2B5EF4-FFF2-40B4-BE49-F238E27FC236}">
                <a16:creationId xmlns:a16="http://schemas.microsoft.com/office/drawing/2014/main" id="{D813B3B2-17D7-0246-BBDF-A5CBDF28D51F}"/>
              </a:ext>
            </a:extLst>
          </p:cNvPr>
          <p:cNvPicPr>
            <a:picLocks noChangeAspect="1"/>
          </p:cNvPicPr>
          <p:nvPr/>
        </p:nvPicPr>
        <p:blipFill>
          <a:blip r:embed="rId6"/>
          <a:stretch>
            <a:fillRect/>
          </a:stretch>
        </p:blipFill>
        <p:spPr>
          <a:xfrm>
            <a:off x="5196080" y="4548266"/>
            <a:ext cx="1761659" cy="2294918"/>
          </a:xfrm>
          <a:prstGeom prst="rect">
            <a:avLst/>
          </a:prstGeom>
        </p:spPr>
      </p:pic>
      <p:sp>
        <p:nvSpPr>
          <p:cNvPr id="9" name="TextBox 8">
            <a:extLst>
              <a:ext uri="{FF2B5EF4-FFF2-40B4-BE49-F238E27FC236}">
                <a16:creationId xmlns:a16="http://schemas.microsoft.com/office/drawing/2014/main" id="{65C9E8D9-AD7F-3641-A25E-7E358D0AC69D}"/>
              </a:ext>
            </a:extLst>
          </p:cNvPr>
          <p:cNvSpPr txBox="1"/>
          <p:nvPr/>
        </p:nvSpPr>
        <p:spPr>
          <a:xfrm>
            <a:off x="6957739" y="4821970"/>
            <a:ext cx="5234261" cy="1569660"/>
          </a:xfrm>
          <a:prstGeom prst="rect">
            <a:avLst/>
          </a:prstGeom>
          <a:noFill/>
        </p:spPr>
        <p:txBody>
          <a:bodyPr wrap="square" rtlCol="0">
            <a:spAutoFit/>
          </a:bodyPr>
          <a:lstStyle/>
          <a:p>
            <a:r>
              <a:rPr lang="en-US" sz="2400" dirty="0"/>
              <a:t>COMPADRE Plant Matrix Database</a:t>
            </a:r>
          </a:p>
          <a:p>
            <a:endParaRPr lang="en-US" sz="2400" dirty="0"/>
          </a:p>
          <a:p>
            <a:endParaRPr lang="en-US" sz="2400" dirty="0"/>
          </a:p>
          <a:p>
            <a:r>
              <a:rPr lang="en-US" sz="2400" dirty="0"/>
              <a:t>COMADRE Animal Matrix Database</a:t>
            </a:r>
          </a:p>
        </p:txBody>
      </p:sp>
      <p:sp>
        <p:nvSpPr>
          <p:cNvPr id="3" name="Right Brace 2">
            <a:extLst>
              <a:ext uri="{FF2B5EF4-FFF2-40B4-BE49-F238E27FC236}">
                <a16:creationId xmlns:a16="http://schemas.microsoft.com/office/drawing/2014/main" id="{38B9AB63-A982-1E4F-87DA-53361342E6D8}"/>
              </a:ext>
            </a:extLst>
          </p:cNvPr>
          <p:cNvSpPr/>
          <p:nvPr/>
        </p:nvSpPr>
        <p:spPr>
          <a:xfrm>
            <a:off x="6425180" y="809828"/>
            <a:ext cx="532559" cy="3249039"/>
          </a:xfrm>
          <a:prstGeom prst="rightBrace">
            <a:avLst/>
          </a:prstGeom>
          <a:ln w="60325">
            <a:solidFill>
              <a:schemeClr val="accent6">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TextBox 9">
            <a:extLst>
              <a:ext uri="{FF2B5EF4-FFF2-40B4-BE49-F238E27FC236}">
                <a16:creationId xmlns:a16="http://schemas.microsoft.com/office/drawing/2014/main" id="{841C3E74-D9B0-6341-8612-0A052691B87F}"/>
              </a:ext>
            </a:extLst>
          </p:cNvPr>
          <p:cNvSpPr txBox="1"/>
          <p:nvPr/>
        </p:nvSpPr>
        <p:spPr>
          <a:xfrm>
            <a:off x="7187301" y="1495628"/>
            <a:ext cx="3949430" cy="1877437"/>
          </a:xfrm>
          <a:prstGeom prst="rect">
            <a:avLst/>
          </a:prstGeom>
          <a:noFill/>
        </p:spPr>
        <p:txBody>
          <a:bodyPr wrap="square" rtlCol="0">
            <a:spAutoFit/>
          </a:bodyPr>
          <a:lstStyle/>
          <a:p>
            <a:pPr>
              <a:spcAft>
                <a:spcPts val="1200"/>
              </a:spcAft>
            </a:pPr>
            <a:r>
              <a:rPr lang="en-US" sz="2400" dirty="0">
                <a:solidFill>
                  <a:schemeClr val="accent6">
                    <a:lumMod val="50000"/>
                  </a:schemeClr>
                </a:solidFill>
              </a:rPr>
              <a:t>Distributed data collection</a:t>
            </a:r>
          </a:p>
          <a:p>
            <a:pPr>
              <a:spcAft>
                <a:spcPts val="1200"/>
              </a:spcAft>
            </a:pPr>
            <a:r>
              <a:rPr lang="en-US" sz="2400" dirty="0">
                <a:solidFill>
                  <a:schemeClr val="accent6">
                    <a:lumMod val="50000"/>
                  </a:schemeClr>
                </a:solidFill>
              </a:rPr>
              <a:t>Targeted initial questions &amp; untargeted reuse</a:t>
            </a:r>
          </a:p>
          <a:p>
            <a:pPr>
              <a:spcAft>
                <a:spcPts val="1200"/>
              </a:spcAft>
            </a:pPr>
            <a:r>
              <a:rPr lang="en-US" sz="2400" dirty="0">
                <a:solidFill>
                  <a:schemeClr val="accent6">
                    <a:lumMod val="50000"/>
                  </a:schemeClr>
                </a:solidFill>
              </a:rPr>
              <a:t>Multiple data users</a:t>
            </a:r>
          </a:p>
        </p:txBody>
      </p:sp>
      <p:sp>
        <p:nvSpPr>
          <p:cNvPr id="11" name="Left Brace 10">
            <a:extLst>
              <a:ext uri="{FF2B5EF4-FFF2-40B4-BE49-F238E27FC236}">
                <a16:creationId xmlns:a16="http://schemas.microsoft.com/office/drawing/2014/main" id="{AB042804-6778-374A-B567-3A2794E9B0CB}"/>
              </a:ext>
            </a:extLst>
          </p:cNvPr>
          <p:cNvSpPr/>
          <p:nvPr/>
        </p:nvSpPr>
        <p:spPr>
          <a:xfrm>
            <a:off x="4669277" y="4714707"/>
            <a:ext cx="525294" cy="1877437"/>
          </a:xfrm>
          <a:prstGeom prst="leftBrace">
            <a:avLst/>
          </a:prstGeom>
          <a:ln w="60325">
            <a:solidFill>
              <a:schemeClr val="accent6">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TextBox 11">
            <a:extLst>
              <a:ext uri="{FF2B5EF4-FFF2-40B4-BE49-F238E27FC236}">
                <a16:creationId xmlns:a16="http://schemas.microsoft.com/office/drawing/2014/main" id="{114A6857-CC5A-F94F-B43E-67DD1BF4B24A}"/>
              </a:ext>
            </a:extLst>
          </p:cNvPr>
          <p:cNvSpPr txBox="1"/>
          <p:nvPr/>
        </p:nvSpPr>
        <p:spPr>
          <a:xfrm>
            <a:off x="1509553" y="4757006"/>
            <a:ext cx="3158970" cy="1877437"/>
          </a:xfrm>
          <a:prstGeom prst="rect">
            <a:avLst/>
          </a:prstGeom>
          <a:noFill/>
        </p:spPr>
        <p:txBody>
          <a:bodyPr wrap="square" rtlCol="0">
            <a:spAutoFit/>
          </a:bodyPr>
          <a:lstStyle/>
          <a:p>
            <a:pPr>
              <a:spcAft>
                <a:spcPts val="1200"/>
              </a:spcAft>
            </a:pPr>
            <a:r>
              <a:rPr lang="en-US" sz="2400" dirty="0">
                <a:solidFill>
                  <a:schemeClr val="accent6">
                    <a:lumMod val="50000"/>
                  </a:schemeClr>
                </a:solidFill>
              </a:rPr>
              <a:t>Data compilation from multiple sources</a:t>
            </a:r>
          </a:p>
          <a:p>
            <a:pPr>
              <a:spcAft>
                <a:spcPts val="1200"/>
              </a:spcAft>
            </a:pPr>
            <a:r>
              <a:rPr lang="en-US" sz="2400" dirty="0">
                <a:solidFill>
                  <a:schemeClr val="accent6">
                    <a:lumMod val="50000"/>
                  </a:schemeClr>
                </a:solidFill>
              </a:rPr>
              <a:t>Data curation</a:t>
            </a:r>
          </a:p>
          <a:p>
            <a:pPr>
              <a:spcAft>
                <a:spcPts val="1200"/>
              </a:spcAft>
            </a:pPr>
            <a:r>
              <a:rPr lang="en-US" sz="2400" dirty="0">
                <a:solidFill>
                  <a:schemeClr val="accent6">
                    <a:lumMod val="50000"/>
                  </a:schemeClr>
                </a:solidFill>
              </a:rPr>
              <a:t>Data availability</a:t>
            </a:r>
          </a:p>
        </p:txBody>
      </p:sp>
    </p:spTree>
    <p:extLst>
      <p:ext uri="{BB962C8B-B14F-4D97-AF65-F5344CB8AC3E}">
        <p14:creationId xmlns:p14="http://schemas.microsoft.com/office/powerpoint/2010/main" val="909878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animBg="1"/>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651162C-152C-C440-A151-AE07EA967330}"/>
              </a:ext>
            </a:extLst>
          </p:cNvPr>
          <p:cNvSpPr>
            <a:spLocks noGrp="1"/>
          </p:cNvSpPr>
          <p:nvPr>
            <p:ph type="title"/>
          </p:nvPr>
        </p:nvSpPr>
        <p:spPr>
          <a:xfrm>
            <a:off x="57005" y="16371"/>
            <a:ext cx="4840010" cy="1287135"/>
          </a:xfrm>
        </p:spPr>
        <p:txBody>
          <a:bodyPr>
            <a:normAutofit/>
          </a:bodyPr>
          <a:lstStyle/>
          <a:p>
            <a:r>
              <a:rPr lang="en-US" dirty="0"/>
              <a:t>Data collection</a:t>
            </a:r>
          </a:p>
        </p:txBody>
      </p:sp>
      <p:pic>
        <p:nvPicPr>
          <p:cNvPr id="5" name="Picture 4" descr="A picture containing grass, person, outdoor&#10;&#10;Description automatically generated">
            <a:extLst>
              <a:ext uri="{FF2B5EF4-FFF2-40B4-BE49-F238E27FC236}">
                <a16:creationId xmlns:a16="http://schemas.microsoft.com/office/drawing/2014/main" id="{6AFE1E38-B8CB-D941-94D1-47F68BD143EB}"/>
              </a:ext>
            </a:extLst>
          </p:cNvPr>
          <p:cNvPicPr>
            <a:picLocks noChangeAspect="1"/>
          </p:cNvPicPr>
          <p:nvPr/>
        </p:nvPicPr>
        <p:blipFill rotWithShape="1">
          <a:blip r:embed="rId2"/>
          <a:srcRect l="6797" r="26533" b="-2"/>
          <a:stretch/>
        </p:blipFill>
        <p:spPr>
          <a:xfrm>
            <a:off x="21" y="1303506"/>
            <a:ext cx="4953978" cy="5554494"/>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3" name="Content Placeholder 2">
            <a:extLst>
              <a:ext uri="{FF2B5EF4-FFF2-40B4-BE49-F238E27FC236}">
                <a16:creationId xmlns:a16="http://schemas.microsoft.com/office/drawing/2014/main" id="{68200E1D-4EFE-344D-9AC0-AA9A50A7AD52}"/>
              </a:ext>
            </a:extLst>
          </p:cNvPr>
          <p:cNvSpPr>
            <a:spLocks noGrp="1"/>
          </p:cNvSpPr>
          <p:nvPr>
            <p:ph idx="1"/>
          </p:nvPr>
        </p:nvSpPr>
        <p:spPr>
          <a:xfrm>
            <a:off x="4953999" y="1303506"/>
            <a:ext cx="6399799" cy="4873457"/>
          </a:xfrm>
        </p:spPr>
        <p:txBody>
          <a:bodyPr>
            <a:normAutofit/>
          </a:bodyPr>
          <a:lstStyle/>
          <a:p>
            <a:r>
              <a:rPr lang="en-US" b="1" dirty="0"/>
              <a:t>Clear collection protocols </a:t>
            </a:r>
            <a:r>
              <a:rPr lang="en-US" dirty="0"/>
              <a:t>– pilot with different people &amp; be prepared for misinterpretation </a:t>
            </a:r>
            <a:r>
              <a:rPr lang="en-US" dirty="0">
                <a:solidFill>
                  <a:schemeClr val="accent6">
                    <a:lumMod val="50000"/>
                  </a:schemeClr>
                </a:solidFill>
              </a:rPr>
              <a:t>ACCURACY</a:t>
            </a:r>
          </a:p>
          <a:p>
            <a:r>
              <a:rPr lang="en-US" b="1" dirty="0"/>
              <a:t>Contextual information is critical </a:t>
            </a:r>
            <a:r>
              <a:rPr lang="en-US" dirty="0"/>
              <a:t>- GPS coordinates enable more data to be appended, or surveys repeated </a:t>
            </a:r>
            <a:r>
              <a:rPr lang="en-US" dirty="0">
                <a:solidFill>
                  <a:schemeClr val="accent6">
                    <a:lumMod val="50000"/>
                  </a:schemeClr>
                </a:solidFill>
              </a:rPr>
              <a:t>USABILITY, REPRODUCIBILITY</a:t>
            </a:r>
          </a:p>
          <a:p>
            <a:r>
              <a:rPr lang="en-US" dirty="0"/>
              <a:t>Think about data-sheet/database design for </a:t>
            </a:r>
            <a:r>
              <a:rPr lang="en-US" b="1" dirty="0"/>
              <a:t>how data will be collected and how it will be organized</a:t>
            </a:r>
            <a:r>
              <a:rPr lang="en-US" dirty="0"/>
              <a:t> for curation, storage, analysis </a:t>
            </a:r>
            <a:r>
              <a:rPr lang="en-US" dirty="0">
                <a:solidFill>
                  <a:schemeClr val="accent6">
                    <a:lumMod val="50000"/>
                  </a:schemeClr>
                </a:solidFill>
              </a:rPr>
              <a:t>ACCESSIBILITY, USABILITY</a:t>
            </a:r>
          </a:p>
          <a:p>
            <a:endParaRPr lang="en-US" sz="2000" dirty="0"/>
          </a:p>
          <a:p>
            <a:endParaRPr lang="en-US" sz="2000" dirty="0"/>
          </a:p>
        </p:txBody>
      </p:sp>
    </p:spTree>
    <p:extLst>
      <p:ext uri="{BB962C8B-B14F-4D97-AF65-F5344CB8AC3E}">
        <p14:creationId xmlns:p14="http://schemas.microsoft.com/office/powerpoint/2010/main" val="12772386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CEB7B32-CFF7-3447-A330-C9C1FCA2954F}"/>
              </a:ext>
            </a:extLst>
          </p:cNvPr>
          <p:cNvSpPr>
            <a:spLocks noGrp="1"/>
          </p:cNvSpPr>
          <p:nvPr>
            <p:ph type="title"/>
          </p:nvPr>
        </p:nvSpPr>
        <p:spPr>
          <a:xfrm>
            <a:off x="6940684" y="155643"/>
            <a:ext cx="5251316" cy="1182897"/>
          </a:xfrm>
        </p:spPr>
        <p:txBody>
          <a:bodyPr>
            <a:normAutofit/>
          </a:bodyPr>
          <a:lstStyle/>
          <a:p>
            <a:r>
              <a:rPr lang="en-US" dirty="0"/>
              <a:t>Data Management</a:t>
            </a:r>
          </a:p>
        </p:txBody>
      </p:sp>
      <p:sp>
        <p:nvSpPr>
          <p:cNvPr id="3" name="Content Placeholder 2">
            <a:extLst>
              <a:ext uri="{FF2B5EF4-FFF2-40B4-BE49-F238E27FC236}">
                <a16:creationId xmlns:a16="http://schemas.microsoft.com/office/drawing/2014/main" id="{88760AD1-88B5-FE4C-A4D4-601CB6740A75}"/>
              </a:ext>
            </a:extLst>
          </p:cNvPr>
          <p:cNvSpPr>
            <a:spLocks noGrp="1"/>
          </p:cNvSpPr>
          <p:nvPr>
            <p:ph idx="1"/>
          </p:nvPr>
        </p:nvSpPr>
        <p:spPr>
          <a:xfrm>
            <a:off x="838200" y="1536970"/>
            <a:ext cx="6551773" cy="4639993"/>
          </a:xfrm>
        </p:spPr>
        <p:txBody>
          <a:bodyPr>
            <a:normAutofit/>
          </a:bodyPr>
          <a:lstStyle/>
          <a:p>
            <a:r>
              <a:rPr lang="en-US" sz="3200" b="1" dirty="0"/>
              <a:t>Have a Data Management Plan</a:t>
            </a:r>
            <a:r>
              <a:rPr lang="en-US" sz="3200" dirty="0"/>
              <a:t> from day 1, it can always be amended/improved </a:t>
            </a:r>
          </a:p>
          <a:p>
            <a:r>
              <a:rPr lang="en-US" sz="3200" b="1" dirty="0"/>
              <a:t>Data sharing agreements/policies</a:t>
            </a:r>
            <a:r>
              <a:rPr lang="en-US" sz="3200" dirty="0"/>
              <a:t> are important, attribution, authorship, responsibility </a:t>
            </a:r>
            <a:r>
              <a:rPr lang="en-US" sz="3200" dirty="0">
                <a:solidFill>
                  <a:schemeClr val="accent6">
                    <a:lumMod val="50000"/>
                  </a:schemeClr>
                </a:solidFill>
              </a:rPr>
              <a:t>DISCOVERABILITY, ACCESSIBILITY</a:t>
            </a:r>
            <a:endParaRPr lang="en-US" sz="3200" dirty="0"/>
          </a:p>
          <a:p>
            <a:r>
              <a:rPr lang="en-US" sz="3200" b="1" dirty="0"/>
              <a:t>This is a real job </a:t>
            </a:r>
            <a:r>
              <a:rPr lang="en-US" sz="3200" dirty="0"/>
              <a:t>it needs to be recognized and rewarded</a:t>
            </a:r>
            <a:endParaRPr lang="en-US" sz="3200" b="1" dirty="0"/>
          </a:p>
          <a:p>
            <a:endParaRPr lang="en-US" sz="2000" b="1" dirty="0"/>
          </a:p>
        </p:txBody>
      </p:sp>
      <p:pic>
        <p:nvPicPr>
          <p:cNvPr id="5" name="Picture 4" descr="Diagram&#10;&#10;Description automatically generated with medium confidence">
            <a:extLst>
              <a:ext uri="{FF2B5EF4-FFF2-40B4-BE49-F238E27FC236}">
                <a16:creationId xmlns:a16="http://schemas.microsoft.com/office/drawing/2014/main" id="{049B88E7-90FB-E447-9E15-758AED394A48}"/>
              </a:ext>
            </a:extLst>
          </p:cNvPr>
          <p:cNvPicPr>
            <a:picLocks noChangeAspect="1"/>
          </p:cNvPicPr>
          <p:nvPr/>
        </p:nvPicPr>
        <p:blipFill rotWithShape="1">
          <a:blip r:embed="rId2"/>
          <a:srcRect b="13740"/>
          <a:stretch/>
        </p:blipFill>
        <p:spPr>
          <a:xfrm>
            <a:off x="7393021" y="1338540"/>
            <a:ext cx="4798979" cy="5519459"/>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36585043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DD2AC9F3-5B74-A147-872D-4ACBBB06F4C3}"/>
              </a:ext>
            </a:extLst>
          </p:cNvPr>
          <p:cNvGraphicFramePr>
            <a:graphicFrameLocks noGrp="1"/>
          </p:cNvGraphicFramePr>
          <p:nvPr>
            <p:extLst>
              <p:ext uri="{D42A27DB-BD31-4B8C-83A1-F6EECF244321}">
                <p14:modId xmlns:p14="http://schemas.microsoft.com/office/powerpoint/2010/main" val="161439746"/>
              </p:ext>
            </p:extLst>
          </p:nvPr>
        </p:nvGraphicFramePr>
        <p:xfrm>
          <a:off x="7179013" y="486383"/>
          <a:ext cx="4553626" cy="5567256"/>
        </p:xfrm>
        <a:graphic>
          <a:graphicData uri="http://schemas.openxmlformats.org/drawingml/2006/table">
            <a:tbl>
              <a:tblPr>
                <a:tableStyleId>{5C22544A-7EE6-4342-B048-85BDC9FD1C3A}</a:tableStyleId>
              </a:tblPr>
              <a:tblGrid>
                <a:gridCol w="2276813">
                  <a:extLst>
                    <a:ext uri="{9D8B030D-6E8A-4147-A177-3AD203B41FA5}">
                      <a16:colId xmlns:a16="http://schemas.microsoft.com/office/drawing/2014/main" val="812837371"/>
                    </a:ext>
                  </a:extLst>
                </a:gridCol>
                <a:gridCol w="2276813">
                  <a:extLst>
                    <a:ext uri="{9D8B030D-6E8A-4147-A177-3AD203B41FA5}">
                      <a16:colId xmlns:a16="http://schemas.microsoft.com/office/drawing/2014/main" val="139432408"/>
                    </a:ext>
                  </a:extLst>
                </a:gridCol>
              </a:tblGrid>
              <a:tr h="510717">
                <a:tc>
                  <a:txBody>
                    <a:bodyPr/>
                    <a:lstStyle/>
                    <a:p>
                      <a:pPr>
                        <a:lnSpc>
                          <a:spcPct val="200000"/>
                        </a:lnSpc>
                        <a:spcBef>
                          <a:spcPts val="1200"/>
                        </a:spcBef>
                      </a:pPr>
                      <a:r>
                        <a:rPr lang="en-IE" sz="2000" b="1">
                          <a:effectLst/>
                        </a:rPr>
                        <a:t>Function</a:t>
                      </a:r>
                      <a:endParaRPr lang="en-IE" sz="2000" b="1">
                        <a:effectLst/>
                        <a:latin typeface="Arial" panose="020B0604020202020204" pitchFamily="34" charset="0"/>
                        <a:ea typeface="Arial" panose="020B0604020202020204" pitchFamily="34" charset="0"/>
                      </a:endParaRPr>
                    </a:p>
                  </a:txBody>
                  <a:tcPr marL="63500" marR="63500" marT="63500" marB="63500"/>
                </a:tc>
                <a:tc>
                  <a:txBody>
                    <a:bodyPr/>
                    <a:lstStyle/>
                    <a:p>
                      <a:pPr>
                        <a:lnSpc>
                          <a:spcPct val="200000"/>
                        </a:lnSpc>
                        <a:spcBef>
                          <a:spcPts val="1200"/>
                        </a:spcBef>
                      </a:pPr>
                      <a:r>
                        <a:rPr lang="en-IE" sz="2000" b="1" dirty="0">
                          <a:effectLst/>
                        </a:rPr>
                        <a:t>Total person years</a:t>
                      </a:r>
                      <a:endParaRPr lang="en-IE" sz="2000" b="1" dirty="0">
                        <a:effectLst/>
                        <a:latin typeface="Arial" panose="020B0604020202020204" pitchFamily="34" charset="0"/>
                        <a:ea typeface="Arial" panose="020B0604020202020204" pitchFamily="34" charset="0"/>
                      </a:endParaRPr>
                    </a:p>
                  </a:txBody>
                  <a:tcPr marL="63500" marR="63500" marT="63500" marB="63500"/>
                </a:tc>
                <a:extLst>
                  <a:ext uri="{0D108BD9-81ED-4DB2-BD59-A6C34878D82A}">
                    <a16:rowId xmlns:a16="http://schemas.microsoft.com/office/drawing/2014/main" val="1736044698"/>
                  </a:ext>
                </a:extLst>
              </a:tr>
              <a:tr h="510717">
                <a:tc>
                  <a:txBody>
                    <a:bodyPr/>
                    <a:lstStyle/>
                    <a:p>
                      <a:pPr>
                        <a:lnSpc>
                          <a:spcPct val="200000"/>
                        </a:lnSpc>
                        <a:spcBef>
                          <a:spcPts val="1200"/>
                        </a:spcBef>
                      </a:pPr>
                      <a:r>
                        <a:rPr lang="en-IE" sz="2000">
                          <a:effectLst/>
                        </a:rPr>
                        <a:t>Coordination of network</a:t>
                      </a:r>
                      <a:endParaRPr lang="en-IE" sz="2000">
                        <a:effectLst/>
                        <a:latin typeface="Arial" panose="020B0604020202020204" pitchFamily="34" charset="0"/>
                        <a:ea typeface="Arial" panose="020B0604020202020204" pitchFamily="34" charset="0"/>
                      </a:endParaRPr>
                    </a:p>
                  </a:txBody>
                  <a:tcPr marL="63500" marR="63500" marT="63500" marB="63500"/>
                </a:tc>
                <a:tc>
                  <a:txBody>
                    <a:bodyPr/>
                    <a:lstStyle/>
                    <a:p>
                      <a:pPr>
                        <a:lnSpc>
                          <a:spcPct val="200000"/>
                        </a:lnSpc>
                        <a:spcBef>
                          <a:spcPts val="1200"/>
                        </a:spcBef>
                      </a:pPr>
                      <a:r>
                        <a:rPr lang="en-IE" sz="2000">
                          <a:effectLst/>
                        </a:rPr>
                        <a:t>0.35</a:t>
                      </a:r>
                      <a:endParaRPr lang="en-IE" sz="2000">
                        <a:effectLst/>
                        <a:latin typeface="Arial" panose="020B0604020202020204" pitchFamily="34" charset="0"/>
                        <a:ea typeface="Arial" panose="020B0604020202020204" pitchFamily="34" charset="0"/>
                      </a:endParaRPr>
                    </a:p>
                  </a:txBody>
                  <a:tcPr marL="63500" marR="63500" marT="63500" marB="63500"/>
                </a:tc>
                <a:extLst>
                  <a:ext uri="{0D108BD9-81ED-4DB2-BD59-A6C34878D82A}">
                    <a16:rowId xmlns:a16="http://schemas.microsoft.com/office/drawing/2014/main" val="2559836778"/>
                  </a:ext>
                </a:extLst>
              </a:tr>
              <a:tr h="924113">
                <a:tc>
                  <a:txBody>
                    <a:bodyPr/>
                    <a:lstStyle/>
                    <a:p>
                      <a:pPr>
                        <a:lnSpc>
                          <a:spcPct val="200000"/>
                        </a:lnSpc>
                        <a:spcBef>
                          <a:spcPts val="1200"/>
                        </a:spcBef>
                      </a:pPr>
                      <a:r>
                        <a:rPr lang="en-IE" sz="2000">
                          <a:effectLst/>
                        </a:rPr>
                        <a:t>Steering Group contributions</a:t>
                      </a:r>
                      <a:endParaRPr lang="en-IE" sz="2000">
                        <a:effectLst/>
                        <a:latin typeface="Arial" panose="020B0604020202020204" pitchFamily="34" charset="0"/>
                        <a:ea typeface="Arial" panose="020B0604020202020204" pitchFamily="34" charset="0"/>
                      </a:endParaRPr>
                    </a:p>
                  </a:txBody>
                  <a:tcPr marL="63500" marR="63500" marT="63500" marB="63500"/>
                </a:tc>
                <a:tc>
                  <a:txBody>
                    <a:bodyPr/>
                    <a:lstStyle/>
                    <a:p>
                      <a:pPr>
                        <a:lnSpc>
                          <a:spcPct val="200000"/>
                        </a:lnSpc>
                        <a:spcBef>
                          <a:spcPts val="1200"/>
                        </a:spcBef>
                      </a:pPr>
                      <a:r>
                        <a:rPr lang="en-IE" sz="2000">
                          <a:effectLst/>
                        </a:rPr>
                        <a:t>0.9</a:t>
                      </a:r>
                      <a:endParaRPr lang="en-IE" sz="2000">
                        <a:effectLst/>
                        <a:latin typeface="Arial" panose="020B0604020202020204" pitchFamily="34" charset="0"/>
                        <a:ea typeface="Arial" panose="020B0604020202020204" pitchFamily="34" charset="0"/>
                      </a:endParaRPr>
                    </a:p>
                  </a:txBody>
                  <a:tcPr marL="63500" marR="63500" marT="63500" marB="63500"/>
                </a:tc>
                <a:extLst>
                  <a:ext uri="{0D108BD9-81ED-4DB2-BD59-A6C34878D82A}">
                    <a16:rowId xmlns:a16="http://schemas.microsoft.com/office/drawing/2014/main" val="2725853645"/>
                  </a:ext>
                </a:extLst>
              </a:tr>
              <a:tr h="510717">
                <a:tc>
                  <a:txBody>
                    <a:bodyPr/>
                    <a:lstStyle/>
                    <a:p>
                      <a:pPr>
                        <a:lnSpc>
                          <a:spcPct val="200000"/>
                        </a:lnSpc>
                        <a:spcBef>
                          <a:spcPts val="1200"/>
                        </a:spcBef>
                      </a:pPr>
                      <a:r>
                        <a:rPr lang="en-IE" sz="2000">
                          <a:effectLst/>
                        </a:rPr>
                        <a:t>Data collection </a:t>
                      </a:r>
                      <a:endParaRPr lang="en-IE" sz="2000">
                        <a:effectLst/>
                        <a:latin typeface="Arial" panose="020B0604020202020204" pitchFamily="34" charset="0"/>
                        <a:ea typeface="Arial" panose="020B0604020202020204" pitchFamily="34" charset="0"/>
                      </a:endParaRPr>
                    </a:p>
                  </a:txBody>
                  <a:tcPr marL="63500" marR="63500" marT="63500" marB="63500"/>
                </a:tc>
                <a:tc>
                  <a:txBody>
                    <a:bodyPr/>
                    <a:lstStyle/>
                    <a:p>
                      <a:pPr>
                        <a:lnSpc>
                          <a:spcPct val="200000"/>
                        </a:lnSpc>
                        <a:spcBef>
                          <a:spcPts val="1200"/>
                        </a:spcBef>
                      </a:pPr>
                      <a:r>
                        <a:rPr lang="en-IE" sz="2000">
                          <a:effectLst/>
                        </a:rPr>
                        <a:t>2.8</a:t>
                      </a:r>
                      <a:endParaRPr lang="en-IE" sz="2000">
                        <a:effectLst/>
                        <a:latin typeface="Arial" panose="020B0604020202020204" pitchFamily="34" charset="0"/>
                        <a:ea typeface="Arial" panose="020B0604020202020204" pitchFamily="34" charset="0"/>
                      </a:endParaRPr>
                    </a:p>
                  </a:txBody>
                  <a:tcPr marL="63500" marR="63500" marT="63500" marB="63500"/>
                </a:tc>
                <a:extLst>
                  <a:ext uri="{0D108BD9-81ED-4DB2-BD59-A6C34878D82A}">
                    <a16:rowId xmlns:a16="http://schemas.microsoft.com/office/drawing/2014/main" val="3535955379"/>
                  </a:ext>
                </a:extLst>
              </a:tr>
              <a:tr h="1750904">
                <a:tc>
                  <a:txBody>
                    <a:bodyPr/>
                    <a:lstStyle/>
                    <a:p>
                      <a:pPr>
                        <a:lnSpc>
                          <a:spcPct val="200000"/>
                        </a:lnSpc>
                        <a:spcBef>
                          <a:spcPts val="1200"/>
                        </a:spcBef>
                      </a:pPr>
                      <a:r>
                        <a:rPr lang="en-IE" sz="2000">
                          <a:effectLst/>
                        </a:rPr>
                        <a:t>Data curation</a:t>
                      </a:r>
                      <a:endParaRPr lang="en-IE" sz="2000">
                        <a:effectLst/>
                        <a:latin typeface="Arial" panose="020B0604020202020204" pitchFamily="34" charset="0"/>
                        <a:ea typeface="Arial" panose="020B0604020202020204" pitchFamily="34" charset="0"/>
                      </a:endParaRPr>
                    </a:p>
                  </a:txBody>
                  <a:tcPr marL="63500" marR="63500" marT="63500" marB="63500"/>
                </a:tc>
                <a:tc>
                  <a:txBody>
                    <a:bodyPr/>
                    <a:lstStyle/>
                    <a:p>
                      <a:pPr>
                        <a:lnSpc>
                          <a:spcPct val="200000"/>
                        </a:lnSpc>
                        <a:spcBef>
                          <a:spcPts val="1200"/>
                        </a:spcBef>
                      </a:pPr>
                      <a:r>
                        <a:rPr lang="en-IE" sz="2000" dirty="0">
                          <a:effectLst/>
                        </a:rPr>
                        <a:t>3.9</a:t>
                      </a:r>
                      <a:endParaRPr lang="en-IE" sz="2000" dirty="0">
                        <a:effectLst/>
                        <a:latin typeface="Arial" panose="020B0604020202020204" pitchFamily="34" charset="0"/>
                        <a:ea typeface="Arial" panose="020B0604020202020204" pitchFamily="34" charset="0"/>
                      </a:endParaRPr>
                    </a:p>
                  </a:txBody>
                  <a:tcPr marL="63500" marR="63500" marT="63500" marB="63500"/>
                </a:tc>
                <a:extLst>
                  <a:ext uri="{0D108BD9-81ED-4DB2-BD59-A6C34878D82A}">
                    <a16:rowId xmlns:a16="http://schemas.microsoft.com/office/drawing/2014/main" val="2648878242"/>
                  </a:ext>
                </a:extLst>
              </a:tr>
            </a:tbl>
          </a:graphicData>
        </a:graphic>
      </p:graphicFrame>
      <p:grpSp>
        <p:nvGrpSpPr>
          <p:cNvPr id="5" name="Group 4">
            <a:extLst>
              <a:ext uri="{FF2B5EF4-FFF2-40B4-BE49-F238E27FC236}">
                <a16:creationId xmlns:a16="http://schemas.microsoft.com/office/drawing/2014/main" id="{90AEF50B-2056-404D-91F2-37FF8AE32773}"/>
              </a:ext>
            </a:extLst>
          </p:cNvPr>
          <p:cNvGrpSpPr/>
          <p:nvPr/>
        </p:nvGrpSpPr>
        <p:grpSpPr>
          <a:xfrm>
            <a:off x="517728" y="486383"/>
            <a:ext cx="5564588" cy="2294917"/>
            <a:chOff x="725251" y="2403544"/>
            <a:chExt cx="5564588" cy="2294917"/>
          </a:xfrm>
        </p:grpSpPr>
        <p:pic>
          <p:nvPicPr>
            <p:cNvPr id="6" name="Picture 5">
              <a:extLst>
                <a:ext uri="{FF2B5EF4-FFF2-40B4-BE49-F238E27FC236}">
                  <a16:creationId xmlns:a16="http://schemas.microsoft.com/office/drawing/2014/main" id="{4621106F-1812-AA40-BA44-79BC4B758CFA}"/>
                </a:ext>
              </a:extLst>
            </p:cNvPr>
            <p:cNvPicPr>
              <a:picLocks noChangeAspect="1"/>
            </p:cNvPicPr>
            <p:nvPr/>
          </p:nvPicPr>
          <p:blipFill>
            <a:blip r:embed="rId2"/>
            <a:stretch>
              <a:fillRect/>
            </a:stretch>
          </p:blipFill>
          <p:spPr>
            <a:xfrm>
              <a:off x="725251" y="2403544"/>
              <a:ext cx="966647" cy="2294917"/>
            </a:xfrm>
            <a:prstGeom prst="rect">
              <a:avLst/>
            </a:prstGeom>
          </p:spPr>
        </p:pic>
        <p:pic>
          <p:nvPicPr>
            <p:cNvPr id="7" name="Picture 6">
              <a:extLst>
                <a:ext uri="{FF2B5EF4-FFF2-40B4-BE49-F238E27FC236}">
                  <a16:creationId xmlns:a16="http://schemas.microsoft.com/office/drawing/2014/main" id="{2A81E090-F558-3E40-9D29-D4BBE14179D3}"/>
                </a:ext>
              </a:extLst>
            </p:cNvPr>
            <p:cNvPicPr>
              <a:picLocks noChangeAspect="1"/>
            </p:cNvPicPr>
            <p:nvPr/>
          </p:nvPicPr>
          <p:blipFill>
            <a:blip r:embed="rId3"/>
            <a:stretch>
              <a:fillRect/>
            </a:stretch>
          </p:blipFill>
          <p:spPr>
            <a:xfrm>
              <a:off x="1678214" y="2790019"/>
              <a:ext cx="4611625" cy="1002059"/>
            </a:xfrm>
            <a:prstGeom prst="rect">
              <a:avLst/>
            </a:prstGeom>
          </p:spPr>
        </p:pic>
      </p:grpSp>
      <p:pic>
        <p:nvPicPr>
          <p:cNvPr id="8" name="image2.png">
            <a:extLst>
              <a:ext uri="{FF2B5EF4-FFF2-40B4-BE49-F238E27FC236}">
                <a16:creationId xmlns:a16="http://schemas.microsoft.com/office/drawing/2014/main" id="{F52DA22C-72C3-9E45-AD27-2532F6DC9036}"/>
              </a:ext>
            </a:extLst>
          </p:cNvPr>
          <p:cNvPicPr/>
          <p:nvPr/>
        </p:nvPicPr>
        <p:blipFill>
          <a:blip r:embed="rId4"/>
          <a:srcRect/>
          <a:stretch>
            <a:fillRect/>
          </a:stretch>
        </p:blipFill>
        <p:spPr>
          <a:xfrm>
            <a:off x="447114" y="3181649"/>
            <a:ext cx="6342792" cy="3413704"/>
          </a:xfrm>
          <a:prstGeom prst="rect">
            <a:avLst/>
          </a:prstGeom>
          <a:ln/>
        </p:spPr>
      </p:pic>
      <p:sp>
        <p:nvSpPr>
          <p:cNvPr id="9" name="TextBox 8">
            <a:extLst>
              <a:ext uri="{FF2B5EF4-FFF2-40B4-BE49-F238E27FC236}">
                <a16:creationId xmlns:a16="http://schemas.microsoft.com/office/drawing/2014/main" id="{B453F185-5C6A-3446-9551-1D72E94FEE6C}"/>
              </a:ext>
            </a:extLst>
          </p:cNvPr>
          <p:cNvSpPr txBox="1"/>
          <p:nvPr/>
        </p:nvSpPr>
        <p:spPr>
          <a:xfrm>
            <a:off x="1470691" y="1874917"/>
            <a:ext cx="3813242" cy="584775"/>
          </a:xfrm>
          <a:prstGeom prst="rect">
            <a:avLst/>
          </a:prstGeom>
          <a:noFill/>
        </p:spPr>
        <p:txBody>
          <a:bodyPr wrap="square" rtlCol="0">
            <a:spAutoFit/>
          </a:bodyPr>
          <a:lstStyle/>
          <a:p>
            <a:r>
              <a:rPr lang="en-US" sz="3200" dirty="0"/>
              <a:t>2014 - 2021</a:t>
            </a:r>
          </a:p>
        </p:txBody>
      </p:sp>
    </p:spTree>
    <p:extLst>
      <p:ext uri="{BB962C8B-B14F-4D97-AF65-F5344CB8AC3E}">
        <p14:creationId xmlns:p14="http://schemas.microsoft.com/office/powerpoint/2010/main" val="22685296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454A279-ADC6-D34D-9E43-9DDFFA2161F4}"/>
              </a:ext>
            </a:extLst>
          </p:cNvPr>
          <p:cNvSpPr>
            <a:spLocks noGrp="1"/>
          </p:cNvSpPr>
          <p:nvPr>
            <p:ph type="title"/>
          </p:nvPr>
        </p:nvSpPr>
        <p:spPr>
          <a:xfrm>
            <a:off x="6513788" y="365125"/>
            <a:ext cx="4840010" cy="1287135"/>
          </a:xfrm>
        </p:spPr>
        <p:txBody>
          <a:bodyPr>
            <a:normAutofit/>
          </a:bodyPr>
          <a:lstStyle/>
          <a:p>
            <a:r>
              <a:rPr lang="en-US" dirty="0"/>
              <a:t>Data curation</a:t>
            </a:r>
          </a:p>
        </p:txBody>
      </p:sp>
      <p:pic>
        <p:nvPicPr>
          <p:cNvPr id="5" name="Picture 4" descr="A picture containing indoor&#10;&#10;Description automatically generated">
            <a:extLst>
              <a:ext uri="{FF2B5EF4-FFF2-40B4-BE49-F238E27FC236}">
                <a16:creationId xmlns:a16="http://schemas.microsoft.com/office/drawing/2014/main" id="{9030311A-8282-274F-A9BC-330413C2941A}"/>
              </a:ext>
            </a:extLst>
          </p:cNvPr>
          <p:cNvPicPr>
            <a:picLocks noChangeAspect="1"/>
          </p:cNvPicPr>
          <p:nvPr/>
        </p:nvPicPr>
        <p:blipFill rotWithShape="1">
          <a:blip r:embed="rId2"/>
          <a:srcRect l="1192" r="39274" b="-1"/>
          <a:stretch/>
        </p:blipFill>
        <p:spPr>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3" name="Content Placeholder 2">
            <a:extLst>
              <a:ext uri="{FF2B5EF4-FFF2-40B4-BE49-F238E27FC236}">
                <a16:creationId xmlns:a16="http://schemas.microsoft.com/office/drawing/2014/main" id="{0D93E027-305C-EF4E-A6BF-1FAA6EE58F55}"/>
              </a:ext>
            </a:extLst>
          </p:cNvPr>
          <p:cNvSpPr>
            <a:spLocks noGrp="1"/>
          </p:cNvSpPr>
          <p:nvPr>
            <p:ph idx="1"/>
          </p:nvPr>
        </p:nvSpPr>
        <p:spPr>
          <a:xfrm>
            <a:off x="5836596" y="1381328"/>
            <a:ext cx="5517202" cy="4795635"/>
          </a:xfrm>
        </p:spPr>
        <p:txBody>
          <a:bodyPr>
            <a:noAutofit/>
          </a:bodyPr>
          <a:lstStyle/>
          <a:p>
            <a:r>
              <a:rPr lang="en-US" dirty="0"/>
              <a:t>Use interoperable formats, reusable formats </a:t>
            </a:r>
            <a:r>
              <a:rPr lang="en-US" dirty="0">
                <a:solidFill>
                  <a:schemeClr val="accent6">
                    <a:lumMod val="50000"/>
                  </a:schemeClr>
                </a:solidFill>
              </a:rPr>
              <a:t>USABILITY</a:t>
            </a:r>
            <a:endParaRPr lang="en-US" dirty="0"/>
          </a:p>
          <a:p>
            <a:r>
              <a:rPr lang="en-US" dirty="0"/>
              <a:t>Document and automate data cleaning &amp; repair </a:t>
            </a:r>
            <a:r>
              <a:rPr lang="en-US" dirty="0">
                <a:solidFill>
                  <a:schemeClr val="accent6">
                    <a:lumMod val="50000"/>
                  </a:schemeClr>
                </a:solidFill>
              </a:rPr>
              <a:t>REPRODUCIBILITY, ACCURACY</a:t>
            </a:r>
            <a:endParaRPr lang="en-US" dirty="0"/>
          </a:p>
          <a:p>
            <a:r>
              <a:rPr lang="en-US" dirty="0"/>
              <a:t>Produce Standard Data Products </a:t>
            </a:r>
            <a:r>
              <a:rPr lang="en-US" dirty="0">
                <a:solidFill>
                  <a:schemeClr val="accent6">
                    <a:lumMod val="50000"/>
                  </a:schemeClr>
                </a:solidFill>
              </a:rPr>
              <a:t>USABILITY, ACCURACY</a:t>
            </a:r>
            <a:endParaRPr lang="en-US" dirty="0"/>
          </a:p>
          <a:p>
            <a:r>
              <a:rPr lang="en-US" dirty="0"/>
              <a:t>Plan for versioning </a:t>
            </a:r>
            <a:r>
              <a:rPr lang="en-US" dirty="0">
                <a:solidFill>
                  <a:schemeClr val="accent6">
                    <a:lumMod val="50000"/>
                  </a:schemeClr>
                </a:solidFill>
              </a:rPr>
              <a:t>ACCURACY</a:t>
            </a:r>
            <a:endParaRPr lang="en-US" dirty="0"/>
          </a:p>
        </p:txBody>
      </p:sp>
    </p:spTree>
    <p:extLst>
      <p:ext uri="{BB962C8B-B14F-4D97-AF65-F5344CB8AC3E}">
        <p14:creationId xmlns:p14="http://schemas.microsoft.com/office/powerpoint/2010/main" val="29231497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3.png">
            <a:extLst>
              <a:ext uri="{FF2B5EF4-FFF2-40B4-BE49-F238E27FC236}">
                <a16:creationId xmlns:a16="http://schemas.microsoft.com/office/drawing/2014/main" id="{804D0DFF-FB5B-9B46-B04B-27EC383EAA57}"/>
              </a:ext>
            </a:extLst>
          </p:cNvPr>
          <p:cNvPicPr/>
          <p:nvPr/>
        </p:nvPicPr>
        <p:blipFill>
          <a:blip r:embed="rId2"/>
          <a:srcRect/>
          <a:stretch>
            <a:fillRect/>
          </a:stretch>
        </p:blipFill>
        <p:spPr>
          <a:xfrm>
            <a:off x="758757" y="447472"/>
            <a:ext cx="10466962" cy="5836596"/>
          </a:xfrm>
          <a:prstGeom prst="rect">
            <a:avLst/>
          </a:prstGeom>
          <a:ln/>
        </p:spPr>
      </p:pic>
    </p:spTree>
    <p:extLst>
      <p:ext uri="{BB962C8B-B14F-4D97-AF65-F5344CB8AC3E}">
        <p14:creationId xmlns:p14="http://schemas.microsoft.com/office/powerpoint/2010/main" val="37415133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B1BFAE-2783-1245-8793-0CA8FD55FA54}"/>
              </a:ext>
            </a:extLst>
          </p:cNvPr>
          <p:cNvSpPr>
            <a:spLocks noGrp="1"/>
          </p:cNvSpPr>
          <p:nvPr>
            <p:ph type="title"/>
          </p:nvPr>
        </p:nvSpPr>
        <p:spPr>
          <a:xfrm>
            <a:off x="410183" y="326214"/>
            <a:ext cx="6671553" cy="1325563"/>
          </a:xfrm>
        </p:spPr>
        <p:txBody>
          <a:bodyPr/>
          <a:lstStyle/>
          <a:p>
            <a:r>
              <a:rPr lang="en-US" dirty="0"/>
              <a:t>Output production &amp; management</a:t>
            </a:r>
          </a:p>
        </p:txBody>
      </p:sp>
      <p:sp>
        <p:nvSpPr>
          <p:cNvPr id="3" name="Content Placeholder 2">
            <a:extLst>
              <a:ext uri="{FF2B5EF4-FFF2-40B4-BE49-F238E27FC236}">
                <a16:creationId xmlns:a16="http://schemas.microsoft.com/office/drawing/2014/main" id="{A965A652-2D99-8442-908D-671F7A6530FA}"/>
              </a:ext>
            </a:extLst>
          </p:cNvPr>
          <p:cNvSpPr>
            <a:spLocks noGrp="1"/>
          </p:cNvSpPr>
          <p:nvPr>
            <p:ph idx="1"/>
          </p:nvPr>
        </p:nvSpPr>
        <p:spPr>
          <a:xfrm>
            <a:off x="838200" y="1825625"/>
            <a:ext cx="5737698" cy="4351338"/>
          </a:xfrm>
        </p:spPr>
        <p:txBody>
          <a:bodyPr>
            <a:normAutofit lnSpcReduction="10000"/>
          </a:bodyPr>
          <a:lstStyle/>
          <a:p>
            <a:r>
              <a:rPr lang="en-US" b="1" dirty="0"/>
              <a:t>Make data sharing happen</a:t>
            </a:r>
          </a:p>
          <a:p>
            <a:r>
              <a:rPr lang="en-US" b="1" dirty="0"/>
              <a:t>Make data discoverable</a:t>
            </a:r>
          </a:p>
          <a:p>
            <a:pPr lvl="1"/>
            <a:r>
              <a:rPr lang="en-US" dirty="0"/>
              <a:t>Meta-data</a:t>
            </a:r>
          </a:p>
          <a:p>
            <a:pPr lvl="1"/>
            <a:r>
              <a:rPr lang="en-US" dirty="0"/>
              <a:t>Where to archive</a:t>
            </a:r>
          </a:p>
          <a:p>
            <a:pPr lvl="1"/>
            <a:r>
              <a:rPr lang="en-US" dirty="0" err="1"/>
              <a:t>doi</a:t>
            </a:r>
            <a:endParaRPr lang="en-US" dirty="0"/>
          </a:p>
          <a:p>
            <a:r>
              <a:rPr lang="en-US" b="1" dirty="0"/>
              <a:t>Reward the work</a:t>
            </a:r>
          </a:p>
          <a:p>
            <a:pPr lvl="1"/>
            <a:r>
              <a:rPr lang="en-US" dirty="0"/>
              <a:t>Cite data objects</a:t>
            </a:r>
          </a:p>
          <a:p>
            <a:pPr lvl="1"/>
            <a:r>
              <a:rPr lang="en-US" dirty="0"/>
              <a:t>Budget appropriately for data work</a:t>
            </a:r>
            <a:endParaRPr lang="en-US" b="1" dirty="0"/>
          </a:p>
          <a:p>
            <a:r>
              <a:rPr lang="en-US" b="1" dirty="0"/>
              <a:t>Tracking use and reuse</a:t>
            </a:r>
          </a:p>
          <a:p>
            <a:pPr lvl="1"/>
            <a:r>
              <a:rPr lang="en-US" dirty="0"/>
              <a:t>Demonstrate the value of sharing</a:t>
            </a:r>
          </a:p>
        </p:txBody>
      </p:sp>
      <p:pic>
        <p:nvPicPr>
          <p:cNvPr id="5" name="Picture 4" descr="Graphical user interface, text, application&#10;&#10;Description automatically generated">
            <a:extLst>
              <a:ext uri="{FF2B5EF4-FFF2-40B4-BE49-F238E27FC236}">
                <a16:creationId xmlns:a16="http://schemas.microsoft.com/office/drawing/2014/main" id="{24549FC3-F661-364E-B5B7-E23CBA042ECF}"/>
              </a:ext>
            </a:extLst>
          </p:cNvPr>
          <p:cNvPicPr>
            <a:picLocks noChangeAspect="1"/>
          </p:cNvPicPr>
          <p:nvPr/>
        </p:nvPicPr>
        <p:blipFill>
          <a:blip r:embed="rId3"/>
          <a:stretch>
            <a:fillRect/>
          </a:stretch>
        </p:blipFill>
        <p:spPr>
          <a:xfrm>
            <a:off x="6454302" y="4273141"/>
            <a:ext cx="5737698" cy="2156872"/>
          </a:xfrm>
          <a:prstGeom prst="rect">
            <a:avLst/>
          </a:prstGeom>
        </p:spPr>
      </p:pic>
      <p:pic>
        <p:nvPicPr>
          <p:cNvPr id="7" name="Picture 6" descr="Graphical user interface, application&#10;&#10;Description automatically generated">
            <a:extLst>
              <a:ext uri="{FF2B5EF4-FFF2-40B4-BE49-F238E27FC236}">
                <a16:creationId xmlns:a16="http://schemas.microsoft.com/office/drawing/2014/main" id="{0FD94E90-C3E7-F041-A379-60445E879057}"/>
              </a:ext>
            </a:extLst>
          </p:cNvPr>
          <p:cNvPicPr>
            <a:picLocks noChangeAspect="1"/>
          </p:cNvPicPr>
          <p:nvPr/>
        </p:nvPicPr>
        <p:blipFill>
          <a:blip r:embed="rId4"/>
          <a:stretch>
            <a:fillRect/>
          </a:stretch>
        </p:blipFill>
        <p:spPr>
          <a:xfrm>
            <a:off x="5720936" y="427986"/>
            <a:ext cx="6471064" cy="3573307"/>
          </a:xfrm>
          <a:prstGeom prst="rect">
            <a:avLst/>
          </a:prstGeom>
        </p:spPr>
      </p:pic>
    </p:spTree>
    <p:extLst>
      <p:ext uri="{BB962C8B-B14F-4D97-AF65-F5344CB8AC3E}">
        <p14:creationId xmlns:p14="http://schemas.microsoft.com/office/powerpoint/2010/main" val="147856186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208</TotalTime>
  <Words>627</Words>
  <Application>Microsoft Macintosh PowerPoint</Application>
  <PresentationFormat>Widescreen</PresentationFormat>
  <Paragraphs>94</Paragraphs>
  <Slides>11</Slides>
  <Notes>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11</vt:i4>
      </vt:variant>
    </vt:vector>
  </HeadingPairs>
  <TitlesOfParts>
    <vt:vector size="15" baseType="lpstr">
      <vt:lpstr>arial</vt:lpstr>
      <vt:lpstr>Calibri</vt:lpstr>
      <vt:lpstr>Calibri Light</vt:lpstr>
      <vt:lpstr>Office Theme</vt:lpstr>
      <vt:lpstr>Optimising data for maximum use</vt:lpstr>
      <vt:lpstr>PowerPoint Presentation</vt:lpstr>
      <vt:lpstr>PowerPoint Presentation</vt:lpstr>
      <vt:lpstr>Data collection</vt:lpstr>
      <vt:lpstr>Data Management</vt:lpstr>
      <vt:lpstr>PowerPoint Presentation</vt:lpstr>
      <vt:lpstr>Data curation</vt:lpstr>
      <vt:lpstr>PowerPoint Presentation</vt:lpstr>
      <vt:lpstr>Output production &amp; management</vt:lpstr>
      <vt:lpstr>What would a national Biodiversity Data Observatory look like?</vt:lpstr>
      <vt:lpstr>Acknowledgements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Data for Nature workshop: Optimising data for maximum use</dc:title>
  <dc:creator>Yvonne Buckley</dc:creator>
  <cp:lastModifiedBy>Yvonne Buckley</cp:lastModifiedBy>
  <cp:revision>14</cp:revision>
  <dcterms:created xsi:type="dcterms:W3CDTF">2021-05-05T14:00:46Z</dcterms:created>
  <dcterms:modified xsi:type="dcterms:W3CDTF">2021-05-10T16:07:23Z</dcterms:modified>
</cp:coreProperties>
</file>