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5" r:id="rId3"/>
    <p:sldId id="286" r:id="rId4"/>
    <p:sldId id="283" r:id="rId5"/>
    <p:sldId id="260" r:id="rId6"/>
    <p:sldId id="284" r:id="rId7"/>
    <p:sldId id="285" r:id="rId8"/>
    <p:sldId id="277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7FE"/>
    <a:srgbClr val="173767"/>
    <a:srgbClr val="CCFFFF"/>
    <a:srgbClr val="D6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0"/>
    <p:restoredTop sz="94960" autoAdjust="0"/>
  </p:normalViewPr>
  <p:slideViewPr>
    <p:cSldViewPr snapToGrid="0" snapToObjects="1">
      <p:cViewPr varScale="1">
        <p:scale>
          <a:sx n="78" d="100"/>
          <a:sy n="78" d="100"/>
        </p:scale>
        <p:origin x="6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89D4-1B1D-4D52-8DBC-16203C08689F}" type="datetimeFigureOut">
              <a:rPr lang="es-ES" smtClean="0"/>
              <a:t>06/05/2021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65B8E-F2E9-4C92-9A82-218E89CA43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8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75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845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065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731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5684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12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371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  <a:p>
            <a:endParaRPr lang="es-ES" baseline="0" dirty="0"/>
          </a:p>
          <a:p>
            <a:endParaRPr lang="es-ES" baseline="0" dirty="0"/>
          </a:p>
          <a:p>
            <a:endParaRPr lang="en-IE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045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65B8E-F2E9-4C92-9A82-218E89CA43C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57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1F4F-A531-9F4C-9E2C-1806C22FA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36CAA-EA43-304C-8E58-D8B0E2FF6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231-8D5F-2C4D-B78B-0F542872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5F8FE-0884-C44D-9D3B-8C294534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AD410-660C-3F4D-9E93-2ADA9593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07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687B-BEC1-DF45-BBC0-DE9EDDBBE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68342-C89F-D149-9FDA-121F38920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4D940-6408-B842-B830-F7267CA1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CE8A8-7BC2-D240-9CDC-EFFA925C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C5B61-7547-1C4E-96A8-E1142417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9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00D4A-AC3F-304A-99E4-13A50B663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A2906-2E78-B644-9C13-8D5A04B4C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D5A7C-D702-CF47-8EA8-0AC5F7374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9FA72-7DC7-304A-BE85-67566A5AE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BEEA1-84C2-994A-A934-A0F41425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6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BFAD3-4904-FF4F-BB95-5C9DE366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9348-0562-4D4D-94A5-2A26322D1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13922-4DEA-5E46-9808-06B83AA3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D00B1-90E2-524D-A68E-0B1EE9C9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0AE6C-FE97-914F-BDF6-7EC44B0A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3129-1942-EC42-9DFF-ADB2416B2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4FC5D-0F7E-9B43-8D26-8C9374D2E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A8F4-23AB-064D-BA0A-ECDBC5DCD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870FA-DE8D-3445-B068-B9C0AA4C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F8736-6C5F-4B44-A5C6-4D52FB15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F0E0-B139-6642-B6DF-EC811A25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413C4-2296-7A46-903C-70C362EC7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5D01-1233-B14D-BE85-A322828CC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BC658-0649-2944-8846-B3A3BA14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6E004-3B80-F84A-B8E6-4492C27AA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3714E-425F-184C-B098-3CF18225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02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E1973-3395-E84C-8A7D-0A18F790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C18C6-4F0C-C549-8D74-ED771C93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97EAE-612B-A941-8AE9-E8080B755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38E2A7-082D-854D-9583-3A657E324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CBA5FE-4C07-5340-A1EA-5E42F1288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DBCA21-8837-EC4E-A6F4-C0618C3F7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D65D2B-4E15-564D-8C42-09D62F7D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008AC-CA58-5C42-94B7-CCAE4FE6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9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3724-3C1D-6646-A824-3719B7CF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3CFC0-3E49-5C4B-B9E5-AFC9BF1E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53BBB-1B1C-1A49-AF0A-CB3C14DC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F0C22-A70F-3249-85D5-6BAC0F63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94B4A-D62A-4B44-9875-D6D73FA7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5DFEC-B2B8-6844-B721-7553A097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534C9-994A-8243-BDCE-26840B03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AA58-4A26-FC40-AEE1-1FEDCAF3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38E38-E78A-2748-8890-FA057639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304E-63D1-EA43-8725-08294F2E0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4A785-E747-4A41-8D57-FEBEF4AD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F58D9-0233-324F-9FFB-1A84675CC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C4F3E-C5F7-4149-B858-2EB39483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2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06EE-2CFF-8F4E-977B-DF0D92474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39815-0EB3-6C4F-93D3-1BF6571B1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06666-9528-654B-BB25-7A4BC0DF8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7E955-2003-EC45-993C-A27DB39A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F4A8F-3FBB-1F4F-A776-D1B98199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1C160-CCD0-C94F-93AF-617B0884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4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68EE1-10F1-A24E-AF1E-7DAF44A3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41110-373F-1548-AF8C-BB3C6F2DE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76760-B41F-3B43-A117-4E7A0F8F5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99A4E-1AA9-BE43-9706-4D668650C202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B7FC5-6164-864A-BCD6-F5EFE130F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07150-5095-EA4A-B31D-32CD26E54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E2CC1-83B9-664F-9C55-99B77610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2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12" Type="http://schemas.openxmlformats.org/officeDocument/2006/relationships/hyperlink" Target="https://www.google.ie/url?sa=i&amp;rct=j&amp;q=&amp;esrc=s&amp;source=images&amp;cd=&amp;cad=rja&amp;uact=8&amp;ved=0ahUKEwj_x-CYrqvQAhWFVhQKHRAnBWAQjRwIBw&amp;url=https://amberlife.wordpress.com/2010/10/14/ploughing-for-the-birds/&amp;bvm=bv.138493631,d.ZGg&amp;psig=AFQjCNFWOtuf0xoLG4zZxekjfVnodY9kpw&amp;ust=147931988599192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ie/url?sa=i&amp;rct=j&amp;q=&amp;esrc=s&amp;source=images&amp;cd=&amp;cad=rja&amp;uact=8&amp;ved=0ahUKEwiP2KjCsKvQAhUB6RQKHbSXCWMQjRwIBw&amp;url=https://www.boards.ie/b/thread/2056755144/3&amp;bvm=bv.138493631,d.ZGg&amp;psig=AFQjCNHH_dGTTx-twgOcu3a6BBEp57sRlw&amp;ust=1479320506216811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hyperlink" Target="http://www.google.ie/url?sa=i&amp;rct=j&amp;q=&amp;esrc=s&amp;source=images&amp;cd=&amp;cad=rja&amp;uact=8&amp;ved=0ahUKEwiuqKmjsavQAhUGXBQKHcNSAGMQjRwIBw&amp;url=http://www.arup.com/projects/m50_widening_scheme&amp;bvm=bv.138493631,d.ZGg&amp;psig=AFQjCNGZPz-HNhhTC8-dr08dMcUAcKBxEw&amp;ust=1479320688331854" TargetMode="External"/><Relationship Id="rId9" Type="http://schemas.openxmlformats.org/officeDocument/2006/relationships/image" Target="../media/image14.jp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7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A5143AA-7F92-9448-90AB-35EFC95933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529814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730636" y="6041758"/>
            <a:ext cx="802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>
                <a:solidFill>
                  <a:srgbClr val="173767"/>
                </a:solidFill>
              </a:rPr>
              <a:t>Assoc</a:t>
            </a:r>
            <a:r>
              <a:rPr lang="es-ES" sz="1600" b="1" dirty="0">
                <a:solidFill>
                  <a:srgbClr val="173767"/>
                </a:solidFill>
              </a:rPr>
              <a:t>. Profesor Ainhoa González</a:t>
            </a:r>
            <a:r>
              <a:rPr lang="es-ES" sz="1600" dirty="0">
                <a:solidFill>
                  <a:srgbClr val="173767"/>
                </a:solidFill>
              </a:rPr>
              <a:t> </a:t>
            </a:r>
          </a:p>
          <a:p>
            <a:pPr algn="r"/>
            <a:r>
              <a:rPr lang="es-ES" sz="1600" dirty="0">
                <a:solidFill>
                  <a:srgbClr val="173767"/>
                </a:solidFill>
              </a:rPr>
              <a:t>Project PI, </a:t>
            </a:r>
            <a:r>
              <a:rPr lang="es-ES" sz="1600" dirty="0" err="1">
                <a:solidFill>
                  <a:srgbClr val="173767"/>
                </a:solidFill>
              </a:rPr>
              <a:t>School</a:t>
            </a:r>
            <a:r>
              <a:rPr lang="es-ES" sz="1600" dirty="0">
                <a:solidFill>
                  <a:srgbClr val="173767"/>
                </a:solidFill>
              </a:rPr>
              <a:t> of </a:t>
            </a:r>
            <a:r>
              <a:rPr lang="es-ES" sz="1600" dirty="0" err="1">
                <a:solidFill>
                  <a:srgbClr val="173767"/>
                </a:solidFill>
              </a:rPr>
              <a:t>Geography</a:t>
            </a:r>
            <a:r>
              <a:rPr lang="es-ES" sz="1600" dirty="0">
                <a:solidFill>
                  <a:srgbClr val="173767"/>
                </a:solidFill>
              </a:rPr>
              <a:t>, </a:t>
            </a:r>
            <a:r>
              <a:rPr lang="es-ES" sz="1600" dirty="0" err="1">
                <a:solidFill>
                  <a:srgbClr val="173767"/>
                </a:solidFill>
              </a:rPr>
              <a:t>University</a:t>
            </a:r>
            <a:r>
              <a:rPr lang="es-ES" sz="1600" dirty="0">
                <a:solidFill>
                  <a:srgbClr val="173767"/>
                </a:solidFill>
              </a:rPr>
              <a:t> </a:t>
            </a:r>
            <a:r>
              <a:rPr lang="es-ES" sz="1600" dirty="0" err="1">
                <a:solidFill>
                  <a:srgbClr val="173767"/>
                </a:solidFill>
              </a:rPr>
              <a:t>College</a:t>
            </a:r>
            <a:r>
              <a:rPr lang="es-ES" sz="1600" dirty="0">
                <a:solidFill>
                  <a:srgbClr val="173767"/>
                </a:solidFill>
              </a:rPr>
              <a:t> </a:t>
            </a:r>
            <a:r>
              <a:rPr lang="es-ES" sz="1600" dirty="0" err="1">
                <a:solidFill>
                  <a:srgbClr val="173767"/>
                </a:solidFill>
              </a:rPr>
              <a:t>Dublin</a:t>
            </a:r>
            <a:r>
              <a:rPr lang="es-ES" sz="1600" dirty="0">
                <a:solidFill>
                  <a:srgbClr val="173767"/>
                </a:solidFill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09688"/>
            <a:ext cx="12192000" cy="440004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7176" y="414337"/>
            <a:ext cx="116014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3800" b="1" dirty="0" err="1">
                <a:solidFill>
                  <a:srgbClr val="173767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ES" sz="3800" dirty="0" err="1">
                <a:solidFill>
                  <a:srgbClr val="173767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nvironmental</a:t>
            </a:r>
            <a:r>
              <a:rPr lang="es-ES" sz="3800" dirty="0">
                <a:solidFill>
                  <a:srgbClr val="173767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800" b="1" dirty="0" err="1">
                <a:solidFill>
                  <a:srgbClr val="173767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s-ES" sz="3800" dirty="0" err="1">
                <a:solidFill>
                  <a:srgbClr val="173767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ensitivity</a:t>
            </a:r>
            <a:r>
              <a:rPr lang="es-ES" sz="3800" b="1" dirty="0">
                <a:solidFill>
                  <a:srgbClr val="173767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800" b="1" dirty="0" err="1">
                <a:solidFill>
                  <a:srgbClr val="173767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s-ES" sz="3800" dirty="0" err="1">
                <a:solidFill>
                  <a:srgbClr val="173767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apping</a:t>
            </a:r>
            <a:endParaRPr lang="es-ES" sz="3800" dirty="0">
              <a:solidFill>
                <a:srgbClr val="173767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Image result for epa logo ireland">
            <a:extLst>
              <a:ext uri="{FF2B5EF4-FFF2-40B4-BE49-F238E27FC236}">
                <a16:creationId xmlns:a16="http://schemas.microsoft.com/office/drawing/2014/main" id="{CA8234DF-66EF-48B4-BFE9-8CF5CB79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07" y="6270515"/>
            <a:ext cx="1206824" cy="5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19E00A6-6B89-4C84-8DAD-2E3F197B2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7" t="42982" r="61988" b="36006"/>
          <a:stretch/>
        </p:blipFill>
        <p:spPr bwMode="auto">
          <a:xfrm>
            <a:off x="2460966" y="2828209"/>
            <a:ext cx="150069" cy="7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6 Imagen" descr="Image result for ucd logo">
            <a:extLst>
              <a:ext uri="{FF2B5EF4-FFF2-40B4-BE49-F238E27FC236}">
                <a16:creationId xmlns:a16="http://schemas.microsoft.com/office/drawing/2014/main" id="{049A91C4-EBCB-4B26-A95E-CD747662DCCD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r="14420"/>
          <a:stretch/>
        </p:blipFill>
        <p:spPr bwMode="auto">
          <a:xfrm>
            <a:off x="2419401" y="5717969"/>
            <a:ext cx="769172" cy="111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Image result for ordnance survey ireland logo">
            <a:extLst>
              <a:ext uri="{FF2B5EF4-FFF2-40B4-BE49-F238E27FC236}">
                <a16:creationId xmlns:a16="http://schemas.microsoft.com/office/drawing/2014/main" id="{E2168771-645A-4AD0-81F4-26727CDE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" y="6322092"/>
            <a:ext cx="1105972" cy="5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4 Grupo">
            <a:extLst>
              <a:ext uri="{FF2B5EF4-FFF2-40B4-BE49-F238E27FC236}">
                <a16:creationId xmlns:a16="http://schemas.microsoft.com/office/drawing/2014/main" id="{A877114D-5D89-4F4D-A276-1CDA578452F7}"/>
              </a:ext>
            </a:extLst>
          </p:cNvPr>
          <p:cNvGrpSpPr/>
          <p:nvPr/>
        </p:nvGrpSpPr>
        <p:grpSpPr>
          <a:xfrm>
            <a:off x="1182174" y="5709733"/>
            <a:ext cx="1195957" cy="529663"/>
            <a:chOff x="1281497" y="2060848"/>
            <a:chExt cx="2385945" cy="756352"/>
          </a:xfrm>
          <a:solidFill>
            <a:schemeClr val="bg1"/>
          </a:solidFill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4821FA6-3083-42AC-99E0-455BC68E4C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607" b="85574" l="6801" r="96140">
                          <a14:foregroundMark x1="23346" y1="48852" x2="23346" y2="48852"/>
                          <a14:foregroundMark x1="23346" y1="50164" x2="26838" y2="62623"/>
                          <a14:foregroundMark x1="36213" y1="46557" x2="36213" y2="46557"/>
                          <a14:foregroundMark x1="60294" y1="41967" x2="60294" y2="41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7" t="31478" r="10464" b="23162"/>
            <a:stretch/>
          </p:blipFill>
          <p:spPr bwMode="auto">
            <a:xfrm>
              <a:off x="1281497" y="2060848"/>
              <a:ext cx="2385945" cy="75635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6033821-AD4F-44D6-9B26-0E9A4762E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7" t="42982" r="61988" b="36006"/>
            <a:stretch/>
          </p:blipFill>
          <p:spPr bwMode="auto">
            <a:xfrm>
              <a:off x="2359142" y="2438421"/>
              <a:ext cx="254522" cy="10774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OPR News | The Office of the Planning Regulator">
            <a:extLst>
              <a:ext uri="{FF2B5EF4-FFF2-40B4-BE49-F238E27FC236}">
                <a16:creationId xmlns:a16="http://schemas.microsoft.com/office/drawing/2014/main" id="{1C8A4CF6-3D0A-4045-A92C-09C8E6DC3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0" y="5717969"/>
            <a:ext cx="1140610" cy="57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geohive logo">
            <a:extLst>
              <a:ext uri="{FF2B5EF4-FFF2-40B4-BE49-F238E27FC236}">
                <a16:creationId xmlns:a16="http://schemas.microsoft.com/office/drawing/2014/main" id="{10FC845C-0E4F-4C91-8047-BEDB71AB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0" y="5292230"/>
            <a:ext cx="1337352" cy="26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43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 txBox="1">
            <a:spLocks/>
          </p:cNvSpPr>
          <p:nvPr/>
        </p:nvSpPr>
        <p:spPr>
          <a:xfrm>
            <a:off x="1015892" y="3365960"/>
            <a:ext cx="5576639" cy="1115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s-E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</a:t>
            </a:r>
            <a:r>
              <a:rPr lang="es-E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considerations</a:t>
            </a:r>
            <a:r>
              <a:rPr lang="es-E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137160" algn="r">
              <a:lnSpc>
                <a:spcPct val="100000"/>
              </a:lnSpc>
              <a:spcAft>
                <a:spcPts val="1800"/>
              </a:spcAft>
              <a:buClr>
                <a:schemeClr val="bg2"/>
              </a:buClr>
            </a:pPr>
            <a:r>
              <a:rPr lang="es-E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</a:t>
            </a:r>
            <a:r>
              <a:rPr lang="es-E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  <a:r>
              <a:rPr lang="es-E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consultation</a:t>
            </a:r>
            <a:endParaRPr lang="es-E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264219" y="150180"/>
            <a:ext cx="7322936" cy="83148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 and </a:t>
            </a:r>
            <a:r>
              <a:rPr lang="es-ES" sz="3800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</a:t>
            </a:r>
            <a:r>
              <a:rPr lang="es-ES" sz="3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800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</a:t>
            </a:r>
            <a:endParaRPr lang="en-IE" sz="38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64219" y="1191315"/>
            <a:ext cx="6075499" cy="2237767"/>
            <a:chOff x="6667300" y="1668188"/>
            <a:chExt cx="6687541" cy="2888209"/>
          </a:xfrm>
        </p:grpSpPr>
        <p:pic>
          <p:nvPicPr>
            <p:cNvPr id="16" name="Picture 12" descr="Grafton Street">
              <a:extLst>
                <a:ext uri="{FF2B5EF4-FFF2-40B4-BE49-F238E27FC236}">
                  <a16:creationId xmlns:a16="http://schemas.microsoft.com/office/drawing/2014/main" id="{336DA69B-32D5-42E5-95CB-8377280C2BA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7" t="7444" r="21929" b="5036"/>
            <a:stretch/>
          </p:blipFill>
          <p:spPr bwMode="auto">
            <a:xfrm>
              <a:off x="7732848" y="1809811"/>
              <a:ext cx="913774" cy="8447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0" descr="Image result for red cow m50">
              <a:hlinkClick r:id="rId4"/>
              <a:extLst>
                <a:ext uri="{FF2B5EF4-FFF2-40B4-BE49-F238E27FC236}">
                  <a16:creationId xmlns:a16="http://schemas.microsoft.com/office/drawing/2014/main" id="{640CE6BA-7ED4-4B22-9C5A-DF76B9A84D2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142" y="3659786"/>
              <a:ext cx="913774" cy="8720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Image result for connemara landscape">
              <a:hlinkClick r:id="rId6"/>
              <a:extLst>
                <a:ext uri="{FF2B5EF4-FFF2-40B4-BE49-F238E27FC236}">
                  <a16:creationId xmlns:a16="http://schemas.microsoft.com/office/drawing/2014/main" id="{F4E191B4-AB0B-4DB1-8EE8-A72A7FD55B1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6" t="3702"/>
            <a:stretch/>
          </p:blipFill>
          <p:spPr bwMode="auto">
            <a:xfrm>
              <a:off x="8746541" y="3683827"/>
              <a:ext cx="940080" cy="872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1">
              <a:extLst>
                <a:ext uri="{FF2B5EF4-FFF2-40B4-BE49-F238E27FC236}">
                  <a16:creationId xmlns:a16="http://schemas.microsoft.com/office/drawing/2014/main" id="{D6192DD5-7E53-4B05-8F78-547985AF4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7300" y="1809811"/>
              <a:ext cx="958127" cy="82372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Group 23">
              <a:extLst>
                <a:ext uri="{FF2B5EF4-FFF2-40B4-BE49-F238E27FC236}">
                  <a16:creationId xmlns:a16="http://schemas.microsoft.com/office/drawing/2014/main" id="{A4CE23D8-BA41-4047-8153-9038E5D40150}"/>
                </a:ext>
              </a:extLst>
            </p:cNvPr>
            <p:cNvGrpSpPr/>
            <p:nvPr/>
          </p:nvGrpSpPr>
          <p:grpSpPr>
            <a:xfrm>
              <a:off x="6667301" y="1668188"/>
              <a:ext cx="6687540" cy="2863685"/>
              <a:chOff x="-3548652" y="4314214"/>
              <a:chExt cx="14227342" cy="4881686"/>
            </a:xfrm>
          </p:grpSpPr>
          <p:pic>
            <p:nvPicPr>
              <p:cNvPr id="28" name="Picture 24">
                <a:extLst>
                  <a:ext uri="{FF2B5EF4-FFF2-40B4-BE49-F238E27FC236}">
                    <a16:creationId xmlns:a16="http://schemas.microsoft.com/office/drawing/2014/main" id="{D9E5CDE1-BAAE-4F52-9832-A093D0FDF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548652" y="7693931"/>
                <a:ext cx="2136366" cy="15019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TextBox 25">
                <a:extLst>
                  <a:ext uri="{FF2B5EF4-FFF2-40B4-BE49-F238E27FC236}">
                    <a16:creationId xmlns:a16="http://schemas.microsoft.com/office/drawing/2014/main" id="{397ADF75-78E4-465F-9331-6656E389F5F9}"/>
                  </a:ext>
                </a:extLst>
              </p:cNvPr>
              <p:cNvSpPr txBox="1"/>
              <p:nvPr/>
            </p:nvSpPr>
            <p:spPr>
              <a:xfrm>
                <a:off x="3206927" y="4314214"/>
                <a:ext cx="7471763" cy="4604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endParaRPr lang="en-GB" sz="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Population and human health</a:t>
                </a: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Biodiversity, flora, fauna</a:t>
                </a: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Air and climate</a:t>
                </a: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Soils and geology</a:t>
                </a: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Water</a:t>
                </a: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Landscape</a:t>
                </a: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Cultural heritage</a:t>
                </a: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Material assets</a:t>
                </a:r>
              </a:p>
              <a:p>
                <a:pPr marL="179388" lvl="1" indent="-179388"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Inter-relationships</a:t>
                </a:r>
                <a:endParaRPr lang="en-IE" sz="1400" dirty="0"/>
              </a:p>
            </p:txBody>
          </p:sp>
        </p:grpSp>
        <p:pic>
          <p:nvPicPr>
            <p:cNvPr id="31" name="Picture 27">
              <a:extLst>
                <a:ext uri="{FF2B5EF4-FFF2-40B4-BE49-F238E27FC236}">
                  <a16:creationId xmlns:a16="http://schemas.microsoft.com/office/drawing/2014/main" id="{0C8D48F5-CC18-43FD-B3F9-4FAC4FC10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190"/>
            <a:stretch/>
          </p:blipFill>
          <p:spPr>
            <a:xfrm>
              <a:off x="6670770" y="2739068"/>
              <a:ext cx="1000725" cy="8447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24" descr="https://c1.staticflickr.com/3/2125/2130321485_5af8da123d_b.jpg">
              <a:extLst>
                <a:ext uri="{FF2B5EF4-FFF2-40B4-BE49-F238E27FC236}">
                  <a16:creationId xmlns:a16="http://schemas.microsoft.com/office/drawing/2014/main" id="{07EAE777-D633-4885-A9A7-48C8F3859AF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265" y="2739070"/>
              <a:ext cx="913775" cy="8447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Image result for ploughing field">
              <a:hlinkClick r:id="rId12"/>
              <a:extLst>
                <a:ext uri="{FF2B5EF4-FFF2-40B4-BE49-F238E27FC236}">
                  <a16:creationId xmlns:a16="http://schemas.microsoft.com/office/drawing/2014/main" id="{B341F548-AFD8-40D0-816A-94B573D5BB3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3" t="12441"/>
            <a:stretch/>
          </p:blipFill>
          <p:spPr bwMode="auto">
            <a:xfrm>
              <a:off x="8738774" y="1809810"/>
              <a:ext cx="913776" cy="87384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6">
              <a:extLst>
                <a:ext uri="{FF2B5EF4-FFF2-40B4-BE49-F238E27FC236}">
                  <a16:creationId xmlns:a16="http://schemas.microsoft.com/office/drawing/2014/main" id="{2330ECFE-8A83-469B-BEC4-96DE43DCA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908" r="6095"/>
            <a:stretch/>
          </p:blipFill>
          <p:spPr>
            <a:xfrm>
              <a:off x="8738770" y="2763212"/>
              <a:ext cx="913775" cy="8428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3" name="2 Marcador de contenido"/>
          <p:cNvSpPr txBox="1">
            <a:spLocks/>
          </p:cNvSpPr>
          <p:nvPr/>
        </p:nvSpPr>
        <p:spPr>
          <a:xfrm>
            <a:off x="264220" y="4692357"/>
            <a:ext cx="6346787" cy="19730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sx="14000" sy="14000" algn="tl" rotWithShape="0">
              <a:srgbClr val="CCFFFF">
                <a:alpha val="58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algn="l">
              <a:spcAft>
                <a:spcPts val="600"/>
              </a:spcAft>
              <a:buClr>
                <a:srgbClr val="0070C0"/>
              </a:buClr>
              <a:buSzPct val="75000"/>
            </a:pPr>
            <a:endParaRPr lang="es-ES" sz="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1950" indent="-185738" algn="l">
              <a:spcAft>
                <a:spcPts val="600"/>
              </a:spcAft>
              <a:buClr>
                <a:srgbClr val="0070C0"/>
              </a:buClr>
              <a:buSzPct val="75000"/>
            </a:pPr>
            <a:r>
              <a:rPr lang="es-ES" sz="17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Spatial</a:t>
            </a:r>
            <a:r>
              <a:rPr lang="es-ES" sz="1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7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</a:t>
            </a:r>
            <a:r>
              <a:rPr lang="es-ES" sz="1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-base </a:t>
            </a:r>
            <a:r>
              <a:rPr lang="es-ES" sz="17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sz="1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SEA and </a:t>
            </a:r>
            <a:r>
              <a:rPr lang="es-ES" sz="17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</a:t>
            </a:r>
            <a:r>
              <a:rPr lang="es-ES" sz="1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7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decisions</a:t>
            </a:r>
            <a:endParaRPr lang="es-ES" sz="17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indent="-177800" algn="l">
              <a:buClr>
                <a:srgbClr val="002060"/>
              </a:buClr>
              <a:buSzPct val="75000"/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s-ES" sz="17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7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</a:t>
            </a:r>
            <a:r>
              <a:rPr lang="es-ES" sz="17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7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consistency</a:t>
            </a:r>
            <a:r>
              <a:rPr lang="es-ES" sz="17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" sz="17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transparency</a:t>
            </a:r>
            <a:endParaRPr lang="es-ES" sz="17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indent="-177800" algn="l">
              <a:buClr>
                <a:srgbClr val="002060"/>
              </a:buClr>
              <a:buSzPct val="75000"/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IE" sz="17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Intrinsic environmental conditions &gt; susceptible to change</a:t>
            </a:r>
          </a:p>
          <a:p>
            <a:pPr marL="357188" indent="-177800" algn="l">
              <a:buClr>
                <a:srgbClr val="002060"/>
              </a:buClr>
              <a:buSzPct val="75000"/>
              <a:buFont typeface="Wingdings" panose="05000000000000000000" pitchFamily="2" charset="2"/>
              <a:buChar char="ü"/>
              <a:tabLst>
                <a:tab pos="357188" algn="l"/>
              </a:tabLst>
            </a:pPr>
            <a:r>
              <a:rPr lang="en-IE" sz="17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Early-warning of potential land-use conflicts</a:t>
            </a:r>
          </a:p>
        </p:txBody>
      </p:sp>
      <p:pic>
        <p:nvPicPr>
          <p:cNvPr id="1026" name="Picture 2" descr="Image result for land use planni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"/>
          <a:stretch/>
        </p:blipFill>
        <p:spPr bwMode="auto">
          <a:xfrm>
            <a:off x="6845345" y="165"/>
            <a:ext cx="5346655" cy="685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RPG_WeightedOverlayTotalFina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030" y="76499"/>
            <a:ext cx="4484577" cy="588742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18 Imagen" descr="DunLaoghaire_SEA_WeightedOverlay_RevNov2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98993"/>
            <a:ext cx="4988560" cy="331761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5" name="19 CuadroTexto"/>
          <p:cNvSpPr txBox="1">
            <a:spLocks noChangeArrowheads="1"/>
          </p:cNvSpPr>
          <p:nvPr/>
        </p:nvSpPr>
        <p:spPr bwMode="auto">
          <a:xfrm>
            <a:off x="5039360" y="6180138"/>
            <a:ext cx="45720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s-ES" sz="2400" b="1" dirty="0">
                <a:solidFill>
                  <a:srgbClr val="00005C"/>
                </a:solidFill>
                <a:latin typeface="Tahoma" pitchFamily="34" charset="0"/>
                <a:cs typeface="Tahoma" pitchFamily="34" charset="0"/>
              </a:rPr>
              <a:t>GIS </a:t>
            </a:r>
            <a:r>
              <a:rPr lang="es-ES" sz="2400" b="1" dirty="0" err="1">
                <a:solidFill>
                  <a:srgbClr val="00005C"/>
                </a:solidFill>
                <a:latin typeface="Tahoma" pitchFamily="34" charset="0"/>
                <a:cs typeface="Tahoma" pitchFamily="34" charset="0"/>
              </a:rPr>
              <a:t>for</a:t>
            </a:r>
            <a:r>
              <a:rPr lang="es-ES" sz="2400" b="1" dirty="0">
                <a:solidFill>
                  <a:srgbClr val="00005C"/>
                </a:solidFill>
                <a:latin typeface="Tahoma" pitchFamily="34" charset="0"/>
                <a:cs typeface="Tahoma" pitchFamily="34" charset="0"/>
              </a:rPr>
              <a:t> SEA Manual - EPA</a:t>
            </a:r>
          </a:p>
          <a:p>
            <a:pPr algn="ctr"/>
            <a:endParaRPr lang="en-IE" sz="1400" b="1" i="1" dirty="0">
              <a:solidFill>
                <a:srgbClr val="00005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15 Imagen" descr="Map62_Sligo_WeightedOverlay_RevJune2011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3478218"/>
            <a:ext cx="5167618" cy="329850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6 Imagen" descr="Roscommon_WeightedOverlay_Amende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1218" y="266198"/>
            <a:ext cx="2049477" cy="275401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grpSp>
        <p:nvGrpSpPr>
          <p:cNvPr id="7" name="Grupo 6"/>
          <p:cNvGrpSpPr/>
          <p:nvPr/>
        </p:nvGrpSpPr>
        <p:grpSpPr>
          <a:xfrm>
            <a:off x="8168640" y="17272"/>
            <a:ext cx="4021783" cy="6840727"/>
            <a:chOff x="8168640" y="17272"/>
            <a:chExt cx="4021783" cy="6840727"/>
          </a:xfrm>
        </p:grpSpPr>
        <p:pic>
          <p:nvPicPr>
            <p:cNvPr id="11" name="Picture 3" descr="Appendix4DraftOREDPConstraintMap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168640" y="17272"/>
              <a:ext cx="4021782" cy="2787971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881" y="2809228"/>
              <a:ext cx="2863542" cy="40487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8ED30CB-6922-400D-9728-DAC6B7767B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695" y="3541506"/>
            <a:ext cx="2002669" cy="25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43AA-7F92-9448-90AB-35EFC959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76301" y="357351"/>
            <a:ext cx="11439397" cy="684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Access, </a:t>
            </a:r>
            <a:r>
              <a:rPr lang="es-ES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Visualisation</a:t>
            </a:r>
            <a:r>
              <a:rPr lang="es-E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Discovery  </a:t>
            </a:r>
            <a:endParaRPr lang="en-IE" sz="3200" dirty="0">
              <a:solidFill>
                <a:schemeClr val="accent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6301" y="343745"/>
            <a:ext cx="7264400" cy="78933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</a:t>
            </a:r>
            <a:r>
              <a:rPr lang="es-ES" sz="3800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Viewer</a:t>
            </a:r>
            <a:endParaRPr lang="en-IE" sz="38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984"/>
          <a:stretch/>
        </p:blipFill>
        <p:spPr>
          <a:xfrm>
            <a:off x="376301" y="1230087"/>
            <a:ext cx="11519881" cy="54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1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43AA-7F92-9448-90AB-35EFC959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40969" y="69058"/>
            <a:ext cx="7184320" cy="6873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r>
              <a:rPr lang="es-ES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130 SEA-</a:t>
            </a:r>
            <a:r>
              <a:rPr lang="es-ES" sz="2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relevant</a:t>
            </a:r>
            <a:r>
              <a:rPr lang="es-ES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s-ES" sz="2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Geospatial</a:t>
            </a:r>
            <a:r>
              <a:rPr lang="es-ES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datasets</a:t>
            </a:r>
            <a:endParaRPr lang="en-IE" sz="25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2 Marcador de contenido"/>
          <p:cNvGraphicFramePr>
            <a:graphicFrameLocks/>
          </p:cNvGraphicFramePr>
          <p:nvPr/>
        </p:nvGraphicFramePr>
        <p:xfrm>
          <a:off x="160602" y="43477"/>
          <a:ext cx="3923025" cy="6749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2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300" b="1" dirty="0">
                          <a:effectLst/>
                        </a:rPr>
                        <a:t>  Air and Climate</a:t>
                      </a:r>
                      <a:endParaRPr lang="en-IE" sz="13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8">
                <a:tc>
                  <a:txBody>
                    <a:bodyPr/>
                    <a:lstStyle/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Air zones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Coal restricted areas</a:t>
                      </a: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Historical flood extents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Soil carbon (eco</a:t>
                      </a:r>
                      <a:r>
                        <a:rPr lang="en-IE" sz="1300" baseline="0" dirty="0">
                          <a:effectLst/>
                        </a:rPr>
                        <a:t> </a:t>
                      </a:r>
                      <a:r>
                        <a:rPr lang="en-IE" sz="1300" baseline="0" dirty="0" err="1">
                          <a:effectLst/>
                        </a:rPr>
                        <a:t>serv</a:t>
                      </a:r>
                      <a:r>
                        <a:rPr lang="en-IE" sz="1300" baseline="0" dirty="0">
                          <a:effectLst/>
                        </a:rPr>
                        <a:t>)</a:t>
                      </a:r>
                      <a:endParaRPr lang="en-IE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Vegetation carbon (eco</a:t>
                      </a:r>
                      <a:r>
                        <a:rPr lang="en-IE" sz="1300" baseline="0" dirty="0">
                          <a:effectLst/>
                        </a:rPr>
                        <a:t> </a:t>
                      </a:r>
                      <a:r>
                        <a:rPr lang="en-IE" sz="1300" baseline="0" dirty="0" err="1">
                          <a:effectLst/>
                        </a:rPr>
                        <a:t>serv</a:t>
                      </a:r>
                      <a:r>
                        <a:rPr lang="en-IE" sz="1300" baseline="0" dirty="0">
                          <a:effectLst/>
                        </a:rPr>
                        <a:t>)</a:t>
                      </a:r>
                      <a:endParaRPr lang="en-IE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Water retention (eco</a:t>
                      </a:r>
                      <a:r>
                        <a:rPr lang="en-IE" sz="1300" baseline="0" dirty="0">
                          <a:effectLst/>
                        </a:rPr>
                        <a:t> </a:t>
                      </a:r>
                      <a:r>
                        <a:rPr lang="en-IE" sz="1300" baseline="0" dirty="0" err="1">
                          <a:effectLst/>
                        </a:rPr>
                        <a:t>serv</a:t>
                      </a:r>
                      <a:r>
                        <a:rPr lang="en-IE" sz="1300" baseline="0" dirty="0">
                          <a:effectLst/>
                        </a:rPr>
                        <a:t>)</a:t>
                      </a:r>
                      <a:endParaRPr lang="en-IE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Wind speeds</a:t>
                      </a:r>
                      <a:endParaRPr lang="en-IE" sz="13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6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IE" sz="1300" b="1" dirty="0">
                          <a:effectLst/>
                        </a:rPr>
                        <a:t>  Biodiversity, Flora &amp; Fauna</a:t>
                      </a:r>
                      <a:endParaRPr lang="en-IE" sz="13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218">
                <a:tc>
                  <a:txBody>
                    <a:bodyPr/>
                    <a:lstStyle/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Ancient woodlands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Annex I habitats (Habitats Direct)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Birdwatch sensitivity (to windfarms)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Coastal habitats – Saltmarshes</a:t>
                      </a: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Contributions to pot. ecological networks (eco</a:t>
                      </a:r>
                      <a:r>
                        <a:rPr lang="en-IE" sz="1300" baseline="0" dirty="0">
                          <a:effectLst/>
                        </a:rPr>
                        <a:t> </a:t>
                      </a:r>
                      <a:r>
                        <a:rPr lang="en-IE" sz="1300" baseline="0" dirty="0" err="1">
                          <a:effectLst/>
                        </a:rPr>
                        <a:t>serv</a:t>
                      </a:r>
                      <a:r>
                        <a:rPr lang="en-IE" sz="1300" baseline="0" dirty="0">
                          <a:effectLst/>
                        </a:rPr>
                        <a:t>)</a:t>
                      </a:r>
                      <a:endParaRPr lang="en-IE" sz="1300" dirty="0">
                        <a:effectLst/>
                      </a:endParaRP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Forest inventory</a:t>
                      </a: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Legally protected and policy relevant species (eco</a:t>
                      </a:r>
                      <a:r>
                        <a:rPr lang="en-IE" sz="1300" baseline="0" dirty="0">
                          <a:effectLst/>
                        </a:rPr>
                        <a:t> </a:t>
                      </a:r>
                      <a:r>
                        <a:rPr lang="en-IE" sz="1300" baseline="0" dirty="0" err="1">
                          <a:effectLst/>
                        </a:rPr>
                        <a:t>serv</a:t>
                      </a:r>
                      <a:r>
                        <a:rPr lang="en-IE" sz="1300" baseline="0" dirty="0">
                          <a:effectLst/>
                        </a:rPr>
                        <a:t>)</a:t>
                      </a:r>
                      <a:endParaRPr lang="en-IE" sz="1300" dirty="0">
                        <a:effectLst/>
                      </a:endParaRP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Margaritifera sensitive areas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Natural Heritage Areas (NHAs)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Proposed NHAs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Salmonid waters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Special Areas of Conservation (SACs)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Special Protection Areas (SPAs)</a:t>
                      </a: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Terrestrial biodiversity (eco</a:t>
                      </a:r>
                      <a:r>
                        <a:rPr lang="en-IE" sz="1300" baseline="0" dirty="0">
                          <a:effectLst/>
                        </a:rPr>
                        <a:t> </a:t>
                      </a:r>
                      <a:r>
                        <a:rPr lang="en-IE" sz="1300" baseline="0" dirty="0" err="1">
                          <a:effectLst/>
                        </a:rPr>
                        <a:t>serv</a:t>
                      </a:r>
                      <a:r>
                        <a:rPr lang="en-IE" sz="1300" baseline="0" dirty="0">
                          <a:effectLst/>
                        </a:rPr>
                        <a:t>)</a:t>
                      </a:r>
                      <a:endParaRPr lang="en-IE" sz="1300" dirty="0">
                        <a:effectLst/>
                      </a:endParaRP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Woodland habitats</a:t>
                      </a:r>
                      <a:endParaRPr lang="en-IE" sz="13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900">
                <a:tc>
                  <a:txBody>
                    <a:bodyPr/>
                    <a:lstStyle/>
                    <a:p>
                      <a:pPr marL="90487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E" sz="1300" b="1" dirty="0">
                          <a:effectLst/>
                        </a:rPr>
                        <a:t>Cultural Heritage</a:t>
                      </a:r>
                      <a:endParaRPr lang="en-IE" sz="13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218">
                <a:tc>
                  <a:txBody>
                    <a:bodyPr/>
                    <a:lstStyle/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Irish landmark trust </a:t>
                      </a: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Museums, collections and archives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NIAH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Sites and Monuments Record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300" dirty="0" err="1">
                          <a:effectLst/>
                        </a:rPr>
                        <a:t>Walled</a:t>
                      </a:r>
                      <a:r>
                        <a:rPr lang="es-ES" sz="1300" dirty="0">
                          <a:effectLst/>
                        </a:rPr>
                        <a:t> </a:t>
                      </a:r>
                      <a:r>
                        <a:rPr lang="es-ES" sz="1300" dirty="0" err="1">
                          <a:effectLst/>
                        </a:rPr>
                        <a:t>towns</a:t>
                      </a:r>
                      <a:endParaRPr lang="en-IE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World Heritage Sites</a:t>
                      </a:r>
                      <a:endParaRPr lang="en-IE" sz="13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2 Marcador de contenido"/>
          <p:cNvGraphicFramePr>
            <a:graphicFrameLocks/>
          </p:cNvGraphicFramePr>
          <p:nvPr/>
        </p:nvGraphicFramePr>
        <p:xfrm>
          <a:off x="4208751" y="43478"/>
          <a:ext cx="4065507" cy="67454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65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50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IE" sz="1300" b="1" dirty="0">
                          <a:effectLst/>
                        </a:rPr>
                        <a:t>  Landscape</a:t>
                      </a:r>
                      <a:endParaRPr lang="en-IE" sz="13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63">
                <a:tc>
                  <a:txBody>
                    <a:bodyPr/>
                    <a:lstStyle/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Landscape character areas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Seascape character areas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Seascape visual resource assessment</a:t>
                      </a:r>
                    </a:p>
                  </a:txBody>
                  <a:tcPr marL="16919" marR="1691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50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IE" sz="1300" b="1" dirty="0">
                          <a:effectLst/>
                        </a:rPr>
                        <a:t>  Material Assets</a:t>
                      </a:r>
                      <a:endParaRPr lang="en-IE" sz="13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139">
                <a:tc>
                  <a:txBody>
                    <a:bodyPr/>
                    <a:lstStyle/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Active quarries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300" dirty="0" err="1">
                          <a:effectLst/>
                        </a:rPr>
                        <a:t>Airfields</a:t>
                      </a:r>
                      <a:r>
                        <a:rPr lang="es-ES" sz="1300" dirty="0">
                          <a:effectLst/>
                        </a:rPr>
                        <a:t> and </a:t>
                      </a:r>
                      <a:r>
                        <a:rPr lang="es-ES" sz="1300" dirty="0" err="1">
                          <a:effectLst/>
                        </a:rPr>
                        <a:t>airports</a:t>
                      </a:r>
                      <a:endParaRPr lang="es-ES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300" dirty="0" err="1">
                          <a:effectLst/>
                        </a:rPr>
                        <a:t>Broadband</a:t>
                      </a:r>
                      <a:r>
                        <a:rPr lang="es-ES" sz="1300" dirty="0">
                          <a:effectLst/>
                        </a:rPr>
                        <a:t> </a:t>
                      </a:r>
                      <a:r>
                        <a:rPr lang="es-ES" sz="1300" dirty="0" err="1">
                          <a:effectLst/>
                        </a:rPr>
                        <a:t>access</a:t>
                      </a:r>
                      <a:endParaRPr lang="en-IE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Current wind farms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Discharge licences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Extractive industries register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Historic mine districts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IPPC licences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Landfill sites 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Licensed waste facilities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300" dirty="0" err="1">
                          <a:effectLst/>
                        </a:rPr>
                        <a:t>Ports</a:t>
                      </a:r>
                      <a:endParaRPr lang="es-ES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300" dirty="0" err="1">
                          <a:effectLst/>
                        </a:rPr>
                        <a:t>Railway</a:t>
                      </a:r>
                      <a:r>
                        <a:rPr lang="es-ES" sz="1300" baseline="0" dirty="0">
                          <a:effectLst/>
                        </a:rPr>
                        <a:t> </a:t>
                      </a:r>
                      <a:r>
                        <a:rPr lang="es-ES" sz="1300" baseline="0" dirty="0" err="1">
                          <a:effectLst/>
                        </a:rPr>
                        <a:t>network</a:t>
                      </a:r>
                      <a:endParaRPr lang="es-ES" sz="1300" baseline="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300" baseline="0" dirty="0">
                          <a:effectLst/>
                        </a:rPr>
                        <a:t>Road </a:t>
                      </a:r>
                      <a:r>
                        <a:rPr lang="es-ES" sz="1300" baseline="0" dirty="0" err="1">
                          <a:effectLst/>
                        </a:rPr>
                        <a:t>network</a:t>
                      </a:r>
                      <a:endParaRPr lang="es-ES" sz="1300" baseline="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300" baseline="0" dirty="0" err="1">
                          <a:effectLst/>
                        </a:rPr>
                        <a:t>Settlements</a:t>
                      </a:r>
                      <a:endParaRPr lang="en-IE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Waste water treatment plants and status</a:t>
                      </a:r>
                      <a:endParaRPr lang="en-IE" sz="13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50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IE" sz="1300" b="1" dirty="0">
                          <a:effectLst/>
                        </a:rPr>
                        <a:t>  Population and Human Health</a:t>
                      </a:r>
                      <a:endParaRPr lang="en-IE" sz="13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635">
                <a:tc>
                  <a:txBody>
                    <a:bodyPr/>
                    <a:lstStyle/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Disability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General health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 err="1">
                          <a:effectLst/>
                        </a:rPr>
                        <a:t>Pobal</a:t>
                      </a:r>
                      <a:r>
                        <a:rPr lang="en-IE" sz="1300" dirty="0">
                          <a:effectLst/>
                        </a:rPr>
                        <a:t> HP Deprivation Index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300" dirty="0" err="1">
                          <a:effectLst/>
                        </a:rPr>
                        <a:t>Housing</a:t>
                      </a:r>
                      <a:r>
                        <a:rPr lang="es-ES" sz="1300" dirty="0">
                          <a:effectLst/>
                        </a:rPr>
                        <a:t> stock</a:t>
                      </a:r>
                      <a:r>
                        <a:rPr lang="es-ES" sz="1300" baseline="0" dirty="0">
                          <a:effectLst/>
                        </a:rPr>
                        <a:t> (</a:t>
                      </a:r>
                      <a:r>
                        <a:rPr lang="es-ES" sz="1300" baseline="0" dirty="0" err="1">
                          <a:effectLst/>
                        </a:rPr>
                        <a:t>vacant</a:t>
                      </a:r>
                      <a:r>
                        <a:rPr lang="es-ES" sz="1300" baseline="0" dirty="0">
                          <a:effectLst/>
                        </a:rPr>
                        <a:t> &amp; </a:t>
                      </a:r>
                      <a:r>
                        <a:rPr lang="es-ES" sz="1300" baseline="0" dirty="0" err="1">
                          <a:effectLst/>
                        </a:rPr>
                        <a:t>holiday</a:t>
                      </a:r>
                      <a:r>
                        <a:rPr lang="es-ES" sz="1300" baseline="0" dirty="0">
                          <a:effectLst/>
                        </a:rPr>
                        <a:t> </a:t>
                      </a:r>
                      <a:r>
                        <a:rPr lang="es-ES" sz="1300" baseline="0" dirty="0" err="1">
                          <a:effectLst/>
                        </a:rPr>
                        <a:t>homes</a:t>
                      </a:r>
                      <a:r>
                        <a:rPr lang="es-ES" sz="1300" baseline="0" dirty="0">
                          <a:effectLst/>
                        </a:rPr>
                        <a:t>)</a:t>
                      </a:r>
                      <a:endParaRPr lang="en-IE" sz="1300" dirty="0">
                        <a:effectLst/>
                      </a:endParaRP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Travel to work &gt;30min and &gt;1hr</a:t>
                      </a:r>
                    </a:p>
                    <a:p>
                      <a:pPr marL="171450" marR="0" indent="-8096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Labour force unemployed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Population change (percentage and total)</a:t>
                      </a: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Population density per Km</a:t>
                      </a:r>
                      <a:r>
                        <a:rPr lang="en-IE" sz="1300" baseline="30000" dirty="0">
                          <a:effectLst/>
                        </a:rPr>
                        <a:t>2</a:t>
                      </a:r>
                      <a:endParaRPr lang="en-IE" sz="1300" dirty="0">
                        <a:effectLst/>
                      </a:endParaRPr>
                    </a:p>
                    <a:p>
                      <a:pPr marL="171450" indent="-80963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WFD RPA Drinking</a:t>
                      </a:r>
                      <a:r>
                        <a:rPr lang="en-IE" sz="1300" baseline="0" dirty="0">
                          <a:effectLst/>
                        </a:rPr>
                        <a:t> water (lakes, rivers and groundwater)</a:t>
                      </a:r>
                      <a:endParaRPr lang="en-IE" sz="13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2 Marcador de contenido"/>
          <p:cNvGraphicFramePr>
            <a:graphicFrameLocks/>
          </p:cNvGraphicFramePr>
          <p:nvPr/>
        </p:nvGraphicFramePr>
        <p:xfrm>
          <a:off x="8375673" y="831272"/>
          <a:ext cx="3714912" cy="59686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1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944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IE" sz="1300" b="1" dirty="0">
                          <a:effectLst/>
                        </a:rPr>
                        <a:t>  Soils and Geology</a:t>
                      </a:r>
                      <a:endParaRPr lang="en-IE" sz="13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745">
                <a:tc>
                  <a:txBody>
                    <a:bodyPr/>
                    <a:lstStyle/>
                    <a:p>
                      <a:pPr marL="180975" marR="0" indent="-90488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Bedrock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CORINE </a:t>
                      </a:r>
                      <a:r>
                        <a:rPr lang="en-IE" sz="1300" dirty="0" err="1">
                          <a:effectLst/>
                        </a:rPr>
                        <a:t>landcover</a:t>
                      </a:r>
                      <a:endParaRPr lang="en-IE" sz="1300" dirty="0">
                        <a:effectLst/>
                      </a:endParaRP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 err="1">
                          <a:effectLst/>
                        </a:rPr>
                        <a:t>Geoparks</a:t>
                      </a:r>
                      <a:r>
                        <a:rPr lang="en-IE" sz="1300" dirty="0">
                          <a:effectLst/>
                        </a:rPr>
                        <a:t> 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 err="1">
                          <a:effectLst/>
                        </a:rPr>
                        <a:t>Geosites</a:t>
                      </a:r>
                      <a:endParaRPr lang="en-IE" sz="1300" dirty="0">
                        <a:effectLst/>
                      </a:endParaRP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Landslide events and susceptibility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Mineral locations</a:t>
                      </a:r>
                    </a:p>
                    <a:p>
                      <a:pPr marL="180975" marR="0" indent="-90488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Outcrops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Peat</a:t>
                      </a:r>
                      <a:r>
                        <a:rPr lang="en-IE" sz="1300" baseline="0" dirty="0">
                          <a:effectLst/>
                        </a:rPr>
                        <a:t> bogs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Soil permeability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Soils</a:t>
                      </a:r>
                      <a:endParaRPr lang="en-IE" sz="13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44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IE" sz="1300" b="1" dirty="0">
                          <a:effectLst/>
                        </a:rPr>
                        <a:t>  Water</a:t>
                      </a:r>
                      <a:endParaRPr lang="en-IE" sz="13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9085">
                <a:tc>
                  <a:txBody>
                    <a:bodyPr/>
                    <a:lstStyle/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Aquifer vulnerability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Bedrock aquifer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Biological Q values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Hydrometric areas</a:t>
                      </a:r>
                    </a:p>
                    <a:p>
                      <a:pPr marL="180975" marR="0" indent="-90488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Groundwater</a:t>
                      </a:r>
                      <a:r>
                        <a:rPr lang="en-IE" sz="1300" baseline="0" dirty="0">
                          <a:effectLst/>
                        </a:rPr>
                        <a:t> s</a:t>
                      </a:r>
                      <a:r>
                        <a:rPr lang="en-IE" sz="1300" dirty="0">
                          <a:effectLst/>
                        </a:rPr>
                        <a:t>ource</a:t>
                      </a:r>
                      <a:r>
                        <a:rPr lang="en-IE" sz="1300" baseline="0" dirty="0">
                          <a:effectLst/>
                        </a:rPr>
                        <a:t> </a:t>
                      </a:r>
                      <a:r>
                        <a:rPr lang="en-IE" sz="1300" dirty="0">
                          <a:effectLst/>
                        </a:rPr>
                        <a:t>protection areas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Wetlands</a:t>
                      </a:r>
                    </a:p>
                    <a:p>
                      <a:pPr marL="180975" marR="0" indent="-90488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300" dirty="0">
                          <a:effectLst/>
                        </a:rPr>
                        <a:t>Water abstraction points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WFD high</a:t>
                      </a:r>
                      <a:r>
                        <a:rPr lang="en-IE" sz="1300" baseline="0" dirty="0">
                          <a:effectLst/>
                        </a:rPr>
                        <a:t> status objectives</a:t>
                      </a:r>
                      <a:endParaRPr lang="en-IE" sz="1300" dirty="0">
                        <a:effectLst/>
                      </a:endParaRP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WFD risk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WFD status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WFD RPA: Nutrient sensitive WFD RPA: Recreational waters</a:t>
                      </a:r>
                    </a:p>
                    <a:p>
                      <a:pPr marL="180975" marR="0" indent="-90488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300" dirty="0">
                          <a:effectLst/>
                        </a:rPr>
                        <a:t>WFD RPA: </a:t>
                      </a:r>
                      <a:r>
                        <a:rPr lang="es-ES" sz="1300" dirty="0" err="1">
                          <a:effectLst/>
                        </a:rPr>
                        <a:t>Shellfish</a:t>
                      </a:r>
                      <a:r>
                        <a:rPr lang="es-ES" sz="1300" baseline="0" dirty="0">
                          <a:effectLst/>
                        </a:rPr>
                        <a:t> </a:t>
                      </a:r>
                      <a:r>
                        <a:rPr lang="es-ES" sz="1300" baseline="0" dirty="0" err="1">
                          <a:effectLst/>
                        </a:rPr>
                        <a:t>areas</a:t>
                      </a:r>
                      <a:endParaRPr lang="en-IE" sz="1300" dirty="0">
                        <a:effectLst/>
                      </a:endParaRP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WFD RPA: Water dependent habitats (SACs,</a:t>
                      </a:r>
                      <a:r>
                        <a:rPr lang="en-IE" sz="1300" baseline="0" dirty="0">
                          <a:effectLst/>
                        </a:rPr>
                        <a:t> </a:t>
                      </a:r>
                      <a:r>
                        <a:rPr lang="en-IE" sz="1300" dirty="0">
                          <a:effectLst/>
                        </a:rPr>
                        <a:t>SPAs)</a:t>
                      </a:r>
                    </a:p>
                    <a:p>
                      <a:pPr marL="180975" indent="-90488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300" dirty="0">
                          <a:effectLst/>
                        </a:rPr>
                        <a:t>Water management Units</a:t>
                      </a:r>
                      <a:endParaRPr lang="en-IE" sz="13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6919" marR="16919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43AA-7F92-9448-90AB-35EFC959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76301" y="357351"/>
            <a:ext cx="11439397" cy="684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Access, </a:t>
            </a:r>
            <a:r>
              <a:rPr lang="es-ES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Visualisation</a:t>
            </a:r>
            <a:r>
              <a:rPr lang="es-E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Discovery  </a:t>
            </a:r>
            <a:endParaRPr lang="en-IE" sz="3200" dirty="0">
              <a:solidFill>
                <a:schemeClr val="accent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76301" y="343745"/>
            <a:ext cx="7264400" cy="78933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</a:t>
            </a:r>
            <a:r>
              <a:rPr lang="es-ES" sz="3800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Viewer</a:t>
            </a:r>
            <a:endParaRPr lang="en-IE" sz="38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01" y="1206680"/>
            <a:ext cx="11530812" cy="543866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2" y="1206680"/>
            <a:ext cx="11519881" cy="5438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02" y="1206680"/>
            <a:ext cx="11530812" cy="543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43AA-7F92-9448-90AB-35EFC959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01" y="1261623"/>
            <a:ext cx="11555431" cy="5428929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76301" y="357351"/>
            <a:ext cx="11432115" cy="684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Bespoke</a:t>
            </a:r>
            <a:r>
              <a:rPr lang="es-E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geoprocessing</a:t>
            </a:r>
            <a:r>
              <a:rPr lang="es-E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</a:t>
            </a:r>
            <a:endParaRPr lang="en-IE" sz="3200" dirty="0">
              <a:solidFill>
                <a:schemeClr val="accent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7 Grupo"/>
          <p:cNvGrpSpPr/>
          <p:nvPr/>
        </p:nvGrpSpPr>
        <p:grpSpPr>
          <a:xfrm>
            <a:off x="3951117" y="2194560"/>
            <a:ext cx="2420834" cy="3915258"/>
            <a:chOff x="2855171" y="3315833"/>
            <a:chExt cx="1906785" cy="3105709"/>
          </a:xfrm>
        </p:grpSpPr>
        <p:sp>
          <p:nvSpPr>
            <p:cNvPr id="11" name="6 Flecha abajo"/>
            <p:cNvSpPr/>
            <p:nvPr/>
          </p:nvSpPr>
          <p:spPr>
            <a:xfrm>
              <a:off x="4321507" y="5989494"/>
              <a:ext cx="440449" cy="432048"/>
            </a:xfrm>
            <a:prstGeom prst="down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12 Flecha abajo"/>
            <p:cNvSpPr/>
            <p:nvPr/>
          </p:nvSpPr>
          <p:spPr>
            <a:xfrm rot="5400000">
              <a:off x="2850970" y="3320034"/>
              <a:ext cx="440449" cy="432048"/>
            </a:xfrm>
            <a:prstGeom prst="down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3" name="1 Título"/>
          <p:cNvSpPr txBox="1">
            <a:spLocks/>
          </p:cNvSpPr>
          <p:nvPr/>
        </p:nvSpPr>
        <p:spPr>
          <a:xfrm>
            <a:off x="376301" y="350450"/>
            <a:ext cx="7264400" cy="78933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ESM Widget</a:t>
            </a:r>
            <a:endParaRPr lang="en-IE" sz="3800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27234" r="76622" b="17163"/>
          <a:stretch/>
        </p:blipFill>
        <p:spPr bwMode="auto">
          <a:xfrm>
            <a:off x="931209" y="1968431"/>
            <a:ext cx="2933739" cy="390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205 Grupo">
            <a:extLst>
              <a:ext uri="{FF2B5EF4-FFF2-40B4-BE49-F238E27FC236}">
                <a16:creationId xmlns:a16="http://schemas.microsoft.com/office/drawing/2014/main" id="{08F0A907-130E-46D4-B903-DEB306F66E05}"/>
              </a:ext>
            </a:extLst>
          </p:cNvPr>
          <p:cNvGrpSpPr/>
          <p:nvPr/>
        </p:nvGrpSpPr>
        <p:grpSpPr>
          <a:xfrm>
            <a:off x="5333198" y="1421291"/>
            <a:ext cx="6482501" cy="4345061"/>
            <a:chOff x="-5931" y="0"/>
            <a:chExt cx="5992701" cy="4053840"/>
          </a:xfrm>
        </p:grpSpPr>
        <p:grpSp>
          <p:nvGrpSpPr>
            <p:cNvPr id="15" name="204 Grupo">
              <a:extLst>
                <a:ext uri="{FF2B5EF4-FFF2-40B4-BE49-F238E27FC236}">
                  <a16:creationId xmlns:a16="http://schemas.microsoft.com/office/drawing/2014/main" id="{DEE4E629-F28A-4859-9E9D-0AB22B5B599B}"/>
                </a:ext>
              </a:extLst>
            </p:cNvPr>
            <p:cNvGrpSpPr/>
            <p:nvPr/>
          </p:nvGrpSpPr>
          <p:grpSpPr>
            <a:xfrm>
              <a:off x="-5931" y="0"/>
              <a:ext cx="5992701" cy="4053840"/>
              <a:chOff x="-5931" y="0"/>
              <a:chExt cx="5992701" cy="4053840"/>
            </a:xfrm>
          </p:grpSpPr>
          <p:pic>
            <p:nvPicPr>
              <p:cNvPr id="18" name="0 Imagen">
                <a:extLst>
                  <a:ext uri="{FF2B5EF4-FFF2-40B4-BE49-F238E27FC236}">
                    <a16:creationId xmlns:a16="http://schemas.microsoft.com/office/drawing/2014/main" id="{D549AF9C-3B2A-4D07-A943-52891D373C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75" t="18486" r="31376" b="56716"/>
              <a:stretch/>
            </p:blipFill>
            <p:spPr bwMode="auto">
              <a:xfrm>
                <a:off x="2999730" y="2049780"/>
                <a:ext cx="2987040" cy="200406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9" name="0 Imagen">
                <a:extLst>
                  <a:ext uri="{FF2B5EF4-FFF2-40B4-BE49-F238E27FC236}">
                    <a16:creationId xmlns:a16="http://schemas.microsoft.com/office/drawing/2014/main" id="{0E95AF39-3B9D-4746-8233-C559FA6A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19" t="18757" r="30230" b="55904"/>
              <a:stretch/>
            </p:blipFill>
            <p:spPr bwMode="auto">
              <a:xfrm>
                <a:off x="0" y="0"/>
                <a:ext cx="2987040" cy="203454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0" name="0 Imagen">
                <a:extLst>
                  <a:ext uri="{FF2B5EF4-FFF2-40B4-BE49-F238E27FC236}">
                    <a16:creationId xmlns:a16="http://schemas.microsoft.com/office/drawing/2014/main" id="{FE0E2409-64AF-4BE1-8B9F-5BDD1E682F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66" t="16142" r="26148" b="58880"/>
              <a:stretch/>
            </p:blipFill>
            <p:spPr bwMode="auto">
              <a:xfrm>
                <a:off x="2987040" y="0"/>
                <a:ext cx="2979420" cy="202692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1" name="41 Flecha derecha">
                <a:extLst>
                  <a:ext uri="{FF2B5EF4-FFF2-40B4-BE49-F238E27FC236}">
                    <a16:creationId xmlns:a16="http://schemas.microsoft.com/office/drawing/2014/main" id="{9C79F30B-87EF-442C-AAD0-F499C9291662}"/>
                  </a:ext>
                </a:extLst>
              </p:cNvPr>
              <p:cNvSpPr/>
              <p:nvPr/>
            </p:nvSpPr>
            <p:spPr>
              <a:xfrm>
                <a:off x="502920" y="137160"/>
                <a:ext cx="289560" cy="99060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E"/>
              </a:p>
            </p:txBody>
          </p:sp>
          <p:sp>
            <p:nvSpPr>
              <p:cNvPr id="22" name="42 Flecha derecha">
                <a:extLst>
                  <a:ext uri="{FF2B5EF4-FFF2-40B4-BE49-F238E27FC236}">
                    <a16:creationId xmlns:a16="http://schemas.microsoft.com/office/drawing/2014/main" id="{FE277AE9-41DE-40A9-BD39-DDF92DE30E4A}"/>
                  </a:ext>
                </a:extLst>
              </p:cNvPr>
              <p:cNvSpPr/>
              <p:nvPr/>
            </p:nvSpPr>
            <p:spPr>
              <a:xfrm>
                <a:off x="45720" y="1363980"/>
                <a:ext cx="289560" cy="99060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E"/>
              </a:p>
            </p:txBody>
          </p:sp>
          <p:sp>
            <p:nvSpPr>
              <p:cNvPr id="23" name="53 Flecha derecha">
                <a:extLst>
                  <a:ext uri="{FF2B5EF4-FFF2-40B4-BE49-F238E27FC236}">
                    <a16:creationId xmlns:a16="http://schemas.microsoft.com/office/drawing/2014/main" id="{B943196A-F493-4673-9E1E-059454F5EAF3}"/>
                  </a:ext>
                </a:extLst>
              </p:cNvPr>
              <p:cNvSpPr/>
              <p:nvPr/>
            </p:nvSpPr>
            <p:spPr>
              <a:xfrm>
                <a:off x="3550920" y="144780"/>
                <a:ext cx="289560" cy="99060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E"/>
              </a:p>
            </p:txBody>
          </p:sp>
          <p:sp>
            <p:nvSpPr>
              <p:cNvPr id="24" name="54 Flecha derecha">
                <a:extLst>
                  <a:ext uri="{FF2B5EF4-FFF2-40B4-BE49-F238E27FC236}">
                    <a16:creationId xmlns:a16="http://schemas.microsoft.com/office/drawing/2014/main" id="{04A4916D-C8D1-46B8-9259-7B21A7E4BDE2}"/>
                  </a:ext>
                </a:extLst>
              </p:cNvPr>
              <p:cNvSpPr/>
              <p:nvPr/>
            </p:nvSpPr>
            <p:spPr>
              <a:xfrm>
                <a:off x="3040380" y="1356360"/>
                <a:ext cx="289560" cy="99060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IE"/>
              </a:p>
            </p:txBody>
          </p:sp>
          <p:pic>
            <p:nvPicPr>
              <p:cNvPr id="25" name="0 Imagen">
                <a:extLst>
                  <a:ext uri="{FF2B5EF4-FFF2-40B4-BE49-F238E27FC236}">
                    <a16:creationId xmlns:a16="http://schemas.microsoft.com/office/drawing/2014/main" id="{B3463EF7-9EC5-4336-A769-748EB08F28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99" t="20651" r="32143" b="54731"/>
              <a:stretch/>
            </p:blipFill>
            <p:spPr bwMode="auto">
              <a:xfrm>
                <a:off x="-5931" y="2049780"/>
                <a:ext cx="2979420" cy="200406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26" name="63 Conector recto">
                <a:extLst>
                  <a:ext uri="{FF2B5EF4-FFF2-40B4-BE49-F238E27FC236}">
                    <a16:creationId xmlns:a16="http://schemas.microsoft.com/office/drawing/2014/main" id="{38EFA4B0-1B1B-466D-AFC2-2C984CCBE865}"/>
                  </a:ext>
                </a:extLst>
              </p:cNvPr>
              <p:cNvCxnSpPr/>
              <p:nvPr/>
            </p:nvCxnSpPr>
            <p:spPr>
              <a:xfrm>
                <a:off x="2987040" y="0"/>
                <a:ext cx="0" cy="40386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0 Imagen">
                <a:extLst>
                  <a:ext uri="{FF2B5EF4-FFF2-40B4-BE49-F238E27FC236}">
                    <a16:creationId xmlns:a16="http://schemas.microsoft.com/office/drawing/2014/main" id="{07851F66-11ED-45B9-96A0-21527DBAF1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35" t="59743" r="28115" b="31665"/>
              <a:stretch/>
            </p:blipFill>
            <p:spPr bwMode="auto">
              <a:xfrm>
                <a:off x="1630680" y="3634740"/>
                <a:ext cx="1485900" cy="40386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Cuadro de texto 2">
                <a:extLst>
                  <a:ext uri="{FF2B5EF4-FFF2-40B4-BE49-F238E27FC236}">
                    <a16:creationId xmlns:a16="http://schemas.microsoft.com/office/drawing/2014/main" id="{A473B41C-BA3B-4E17-8F9C-6247E7F501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" y="0"/>
                <a:ext cx="38862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S" sz="11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A</a:t>
                </a:r>
                <a:endParaRPr lang="en-IE" sz="11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9" name="Cuadro de texto 2">
                <a:extLst>
                  <a:ext uri="{FF2B5EF4-FFF2-40B4-BE49-F238E27FC236}">
                    <a16:creationId xmlns:a16="http://schemas.microsoft.com/office/drawing/2014/main" id="{95EF2811-EFCE-4E17-AEBD-FB55375659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7040" y="0"/>
                <a:ext cx="38862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S" sz="11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B</a:t>
                </a:r>
                <a:endParaRPr lang="en-IE" sz="11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30" name="Cuadro de texto 2">
                <a:extLst>
                  <a:ext uri="{FF2B5EF4-FFF2-40B4-BE49-F238E27FC236}">
                    <a16:creationId xmlns:a16="http://schemas.microsoft.com/office/drawing/2014/main" id="{113C8648-2B8B-4238-B504-2586F2CFE2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" y="2026920"/>
                <a:ext cx="38862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S" sz="11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D</a:t>
                </a:r>
                <a:endParaRPr lang="en-IE" sz="11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31" name="Cuadro de texto 2">
                <a:extLst>
                  <a:ext uri="{FF2B5EF4-FFF2-40B4-BE49-F238E27FC236}">
                    <a16:creationId xmlns:a16="http://schemas.microsoft.com/office/drawing/2014/main" id="{6A31660A-1200-4AC3-B726-B0B50625E6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7040" y="2049780"/>
                <a:ext cx="38862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s-ES" sz="1100" b="1" dirty="0">
                    <a:solidFill>
                      <a:srgbClr val="002060"/>
                    </a:solidFill>
                    <a:latin typeface="Calibri"/>
                    <a:ea typeface="Calibri"/>
                    <a:cs typeface="Times New Roman"/>
                  </a:rPr>
                  <a:t>C</a:t>
                </a:r>
                <a:endParaRPr lang="en-IE" sz="11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16" name="60 Rectángulo">
              <a:extLst>
                <a:ext uri="{FF2B5EF4-FFF2-40B4-BE49-F238E27FC236}">
                  <a16:creationId xmlns:a16="http://schemas.microsoft.com/office/drawing/2014/main" id="{18A1187D-4F68-418F-AE31-159CAE8E1853}"/>
                </a:ext>
              </a:extLst>
            </p:cNvPr>
            <p:cNvSpPr/>
            <p:nvPr/>
          </p:nvSpPr>
          <p:spPr>
            <a:xfrm>
              <a:off x="0" y="0"/>
              <a:ext cx="5966460" cy="40386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E"/>
            </a:p>
          </p:txBody>
        </p:sp>
        <p:cxnSp>
          <p:nvCxnSpPr>
            <p:cNvPr id="17" name="62 Conector recto">
              <a:extLst>
                <a:ext uri="{FF2B5EF4-FFF2-40B4-BE49-F238E27FC236}">
                  <a16:creationId xmlns:a16="http://schemas.microsoft.com/office/drawing/2014/main" id="{D0C85C1B-6F02-4B48-9F16-30E74E596967}"/>
                </a:ext>
              </a:extLst>
            </p:cNvPr>
            <p:cNvCxnSpPr/>
            <p:nvPr/>
          </p:nvCxnSpPr>
          <p:spPr>
            <a:xfrm>
              <a:off x="0" y="2026920"/>
              <a:ext cx="5966460" cy="762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593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43AA-7F92-9448-90AB-35EFC959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75" y="0"/>
            <a:ext cx="12192000" cy="6858000"/>
          </a:xfrm>
          <a:prstGeom prst="rect">
            <a:avLst/>
          </a:prstGeom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4317251" y="3635520"/>
            <a:ext cx="7466278" cy="639408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0" algn="r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None/>
            </a:pPr>
            <a:endParaRPr lang="es-ES" sz="30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0" y="184584"/>
            <a:ext cx="9545782" cy="92697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IE" sz="3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 and Planning Support Tool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03920" y="1097003"/>
            <a:ext cx="11650010" cy="1733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7688" indent="-185738" algn="l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Evidence-based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assessments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decisions</a:t>
            </a:r>
            <a:endParaRPr lang="es-ES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1950" algn="l">
              <a:spcAft>
                <a:spcPts val="600"/>
              </a:spcAft>
              <a:buClr>
                <a:srgbClr val="002060"/>
              </a:buClr>
            </a:pP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</a:t>
            </a:r>
            <a:r>
              <a:rPr lang="es-E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lang="es-E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es-E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s-E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robust</a:t>
            </a:r>
            <a:r>
              <a:rPr lang="es-E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</a:t>
            </a:r>
            <a:r>
              <a:rPr lang="es-E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</a:t>
            </a:r>
            <a:r>
              <a:rPr lang="es-E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</a:t>
            </a:r>
          </a:p>
          <a:p>
            <a:pPr marL="547688" indent="-185738" algn="l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…time and </a:t>
            </a: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savings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547688" indent="-185738" algn="l"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governance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consistency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transparency</a:t>
            </a:r>
            <a:r>
              <a:rPr lang="es-E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comparability</a:t>
            </a:r>
            <a:endParaRPr lang="es-ES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1990" lvl="1" algn="l">
              <a:spcAft>
                <a:spcPts val="600"/>
              </a:spcAft>
              <a:buClr>
                <a:srgbClr val="002060"/>
              </a:buClr>
            </a:pPr>
            <a:endParaRPr lang="es-E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7B93C18F-876B-409B-B6C5-1F65285BA612}"/>
              </a:ext>
            </a:extLst>
          </p:cNvPr>
          <p:cNvSpPr txBox="1">
            <a:spLocks/>
          </p:cNvSpPr>
          <p:nvPr/>
        </p:nvSpPr>
        <p:spPr>
          <a:xfrm>
            <a:off x="775855" y="3279198"/>
            <a:ext cx="9545782" cy="92697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8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Data Limitations</a:t>
            </a:r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DCD5240E-26CF-4570-92DF-F6A1C4279449}"/>
              </a:ext>
            </a:extLst>
          </p:cNvPr>
          <p:cNvSpPr txBox="1">
            <a:spLocks/>
          </p:cNvSpPr>
          <p:nvPr/>
        </p:nvSpPr>
        <p:spPr>
          <a:xfrm>
            <a:off x="356989" y="4204367"/>
            <a:ext cx="11650010" cy="2434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7688" indent="-185738" algn="l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Landscape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characterisation</a:t>
            </a:r>
            <a:endParaRPr lang="es-E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7688" indent="-185738" algn="l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Habitat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  <a:endParaRPr lang="es-E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7688" indent="-185738" algn="l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Soil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productivity</a:t>
            </a:r>
            <a:endParaRPr lang="es-E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7688" indent="-185738" algn="l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Ecosystem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grannularity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comprehensiveness</a:t>
            </a:r>
            <a:endParaRPr lang="es-E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7688" indent="-185738" algn="l"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coverage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relevant</a:t>
            </a:r>
            <a:r>
              <a:rPr lang="es-E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datasets</a:t>
            </a:r>
            <a:endParaRPr lang="es-E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1990" lvl="1" algn="l">
              <a:spcAft>
                <a:spcPts val="600"/>
              </a:spcAft>
              <a:buClr>
                <a:srgbClr val="002060"/>
              </a:buClr>
            </a:pPr>
            <a:endParaRPr lang="es-E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22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A3E30E-6CD5-A941-9E86-475B615FB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FE235-DD8C-6543-88E7-7861A448F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507" y="617221"/>
            <a:ext cx="7462128" cy="329599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83658" y="4800601"/>
            <a:ext cx="57380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45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www.enviromap.ie</a:t>
            </a:r>
            <a:endParaRPr lang="es-ES" sz="45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adroTexto 3">
            <a:extLst>
              <a:ext uri="{FF2B5EF4-FFF2-40B4-BE49-F238E27FC236}">
                <a16:creationId xmlns:a16="http://schemas.microsoft.com/office/drawing/2014/main" id="{EE8AB2E1-A5EC-4A45-80C1-2986E51BFE97}"/>
              </a:ext>
            </a:extLst>
          </p:cNvPr>
          <p:cNvSpPr txBox="1"/>
          <p:nvPr/>
        </p:nvSpPr>
        <p:spPr>
          <a:xfrm>
            <a:off x="5209309" y="5578505"/>
            <a:ext cx="624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8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ainhoa.gonzalez@ucd.ie</a:t>
            </a:r>
            <a:endParaRPr lang="es-E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71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504</Words>
  <Application>Microsoft Office PowerPoint</Application>
  <PresentationFormat>Widescreen</PresentationFormat>
  <Paragraphs>146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Tahoma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Duffy</dc:creator>
  <cp:lastModifiedBy>ainhoa.gonzalez@ucd.ie</cp:lastModifiedBy>
  <cp:revision>139</cp:revision>
  <dcterms:created xsi:type="dcterms:W3CDTF">2019-09-11T10:59:51Z</dcterms:created>
  <dcterms:modified xsi:type="dcterms:W3CDTF">2021-05-06T15:34:00Z</dcterms:modified>
</cp:coreProperties>
</file>